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7.jp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handoutMasterIdLst>
    <p:handoutMasterId r:id="rId54"/>
  </p:handoutMasterIdLst>
  <p:sldIdLst>
    <p:sldId id="315" r:id="rId2"/>
    <p:sldId id="395" r:id="rId3"/>
    <p:sldId id="318" r:id="rId4"/>
    <p:sldId id="343" r:id="rId5"/>
    <p:sldId id="344" r:id="rId6"/>
    <p:sldId id="348" r:id="rId7"/>
    <p:sldId id="349" r:id="rId8"/>
    <p:sldId id="350" r:id="rId9"/>
    <p:sldId id="351" r:id="rId10"/>
    <p:sldId id="352" r:id="rId11"/>
    <p:sldId id="353" r:id="rId12"/>
    <p:sldId id="354" r:id="rId13"/>
    <p:sldId id="394" r:id="rId14"/>
    <p:sldId id="355" r:id="rId15"/>
    <p:sldId id="356" r:id="rId16"/>
    <p:sldId id="357" r:id="rId17"/>
    <p:sldId id="358" r:id="rId18"/>
    <p:sldId id="359" r:id="rId19"/>
    <p:sldId id="360" r:id="rId20"/>
    <p:sldId id="361" r:id="rId21"/>
    <p:sldId id="363" r:id="rId22"/>
    <p:sldId id="364" r:id="rId23"/>
    <p:sldId id="365" r:id="rId24"/>
    <p:sldId id="366" r:id="rId25"/>
    <p:sldId id="367" r:id="rId26"/>
    <p:sldId id="368" r:id="rId27"/>
    <p:sldId id="369" r:id="rId28"/>
    <p:sldId id="370" r:id="rId29"/>
    <p:sldId id="371" r:id="rId30"/>
    <p:sldId id="372" r:id="rId31"/>
    <p:sldId id="373" r:id="rId32"/>
    <p:sldId id="374" r:id="rId33"/>
    <p:sldId id="375" r:id="rId34"/>
    <p:sldId id="376" r:id="rId35"/>
    <p:sldId id="396" r:id="rId36"/>
    <p:sldId id="377" r:id="rId37"/>
    <p:sldId id="378" r:id="rId38"/>
    <p:sldId id="379" r:id="rId39"/>
    <p:sldId id="380" r:id="rId40"/>
    <p:sldId id="381" r:id="rId41"/>
    <p:sldId id="382" r:id="rId42"/>
    <p:sldId id="383" r:id="rId43"/>
    <p:sldId id="384" r:id="rId44"/>
    <p:sldId id="385" r:id="rId45"/>
    <p:sldId id="386" r:id="rId46"/>
    <p:sldId id="387" r:id="rId47"/>
    <p:sldId id="388" r:id="rId48"/>
    <p:sldId id="390" r:id="rId49"/>
    <p:sldId id="391" r:id="rId50"/>
    <p:sldId id="392" r:id="rId51"/>
    <p:sldId id="393"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36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6" autoAdjust="0"/>
    <p:restoredTop sz="82474" autoAdjust="0"/>
  </p:normalViewPr>
  <p:slideViewPr>
    <p:cSldViewPr snapToGrid="0">
      <p:cViewPr>
        <p:scale>
          <a:sx n="57" d="100"/>
          <a:sy n="57" d="100"/>
        </p:scale>
        <p:origin x="269" y="371"/>
      </p:cViewPr>
      <p:guideLst/>
    </p:cSldViewPr>
  </p:slideViewPr>
  <p:outlineViewPr>
    <p:cViewPr>
      <p:scale>
        <a:sx n="33" d="100"/>
        <a:sy n="33" d="100"/>
      </p:scale>
      <p:origin x="0" y="-9131"/>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157" d="100"/>
          <a:sy n="157" d="100"/>
        </p:scale>
        <p:origin x="3624" y="1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handoutMaster" Target="handoutMasters/handoutMaster1.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54671A-4621-FF45-82E3-6E2ACCCCD15D}" type="datetimeFigureOut">
              <a:rPr lang="en-US" smtClean="0"/>
              <a:t>1/11/2022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EB52D7-4FA3-DC42-B512-A9C4296B03D1}" type="slidenum">
              <a:rPr lang="en-US" smtClean="0"/>
              <a:t>‹#›</a:t>
            </a:fld>
            <a:endParaRPr lang="en-US"/>
          </a:p>
        </p:txBody>
      </p:sp>
    </p:spTree>
    <p:extLst>
      <p:ext uri="{BB962C8B-B14F-4D97-AF65-F5344CB8AC3E}">
        <p14:creationId xmlns:p14="http://schemas.microsoft.com/office/powerpoint/2010/main" val="48470703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A94D05-2413-416E-8BCF-22CC6EAE5C7A}" type="datetimeFigureOut">
              <a:rPr lang="en-GB" smtClean="0"/>
              <a:t>11/01/2022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02EEF7-10B8-48BD-98D2-6BEDC41F7233}" type="slidenum">
              <a:rPr lang="en-GB" smtClean="0"/>
              <a:t>‹#›</a:t>
            </a:fld>
            <a:endParaRPr lang="en-GB"/>
          </a:p>
        </p:txBody>
      </p:sp>
    </p:spTree>
    <p:extLst>
      <p:ext uri="{BB962C8B-B14F-4D97-AF65-F5344CB8AC3E}">
        <p14:creationId xmlns:p14="http://schemas.microsoft.com/office/powerpoint/2010/main" val="270002695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9702EEF7-10B8-48BD-98D2-6BEDC41F7233}" type="slidenum">
              <a:rPr lang="en-GB" smtClean="0"/>
              <a:t>1</a:t>
            </a:fld>
            <a:endParaRPr lang="en-GB"/>
          </a:p>
        </p:txBody>
      </p:sp>
    </p:spTree>
    <p:extLst>
      <p:ext uri="{BB962C8B-B14F-4D97-AF65-F5344CB8AC3E}">
        <p14:creationId xmlns:p14="http://schemas.microsoft.com/office/powerpoint/2010/main" val="42926761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100" dirty="0">
                <a:latin typeface="Times New Roman" panose="02020603050405020304" pitchFamily="18" charset="0"/>
                <a:cs typeface="Times New Roman" panose="02020603050405020304" pitchFamily="18" charset="0"/>
              </a:rPr>
              <a:t>Businesses may use Social Media Analytics to:</a:t>
            </a:r>
          </a:p>
          <a:p>
            <a:pPr marL="171450" indent="-171450">
              <a:buFont typeface="Arial" panose="020B0604020202020204" pitchFamily="34" charset="0"/>
              <a:buChar char="•"/>
            </a:pPr>
            <a:r>
              <a:rPr lang="en-AU" sz="1100" dirty="0">
                <a:latin typeface="Times New Roman" panose="02020603050405020304" pitchFamily="18" charset="0"/>
                <a:cs typeface="Times New Roman" panose="02020603050405020304" pitchFamily="18" charset="0"/>
              </a:rPr>
              <a:t>Capture consumer data from social media to understand attitudes, opinions and trends, and manage your online reputation</a:t>
            </a:r>
          </a:p>
          <a:p>
            <a:pPr marL="171450" indent="-171450">
              <a:buFont typeface="Arial" panose="020B0604020202020204" pitchFamily="34" charset="0"/>
              <a:buChar char="•"/>
            </a:pPr>
            <a:r>
              <a:rPr lang="en-AU" sz="1100" dirty="0">
                <a:latin typeface="Times New Roman" panose="02020603050405020304" pitchFamily="18" charset="0"/>
                <a:cs typeface="Times New Roman" panose="02020603050405020304" pitchFamily="18" charset="0"/>
              </a:rPr>
              <a:t>Predict customer behaviour and improve customer satisfaction by anticipating customer needs and recommending next best actions</a:t>
            </a:r>
          </a:p>
          <a:p>
            <a:pPr marL="171450" indent="-171450">
              <a:buFont typeface="Arial" panose="020B0604020202020204" pitchFamily="34" charset="0"/>
              <a:buChar char="•"/>
            </a:pPr>
            <a:r>
              <a:rPr lang="en-AU" sz="1100" dirty="0">
                <a:latin typeface="Times New Roman" panose="02020603050405020304" pitchFamily="18" charset="0"/>
                <a:cs typeface="Times New Roman" panose="02020603050405020304" pitchFamily="18" charset="0"/>
              </a:rPr>
              <a:t>Create customized campaigns and promotions that resonate with social media participants</a:t>
            </a:r>
          </a:p>
          <a:p>
            <a:pPr marL="171450" indent="-171450">
              <a:buFont typeface="Arial" panose="020B0604020202020204" pitchFamily="34" charset="0"/>
              <a:buChar char="•"/>
            </a:pPr>
            <a:r>
              <a:rPr lang="en-AU" sz="1100" dirty="0">
                <a:latin typeface="Times New Roman" panose="02020603050405020304" pitchFamily="18" charset="0"/>
                <a:cs typeface="Times New Roman" panose="02020603050405020304" pitchFamily="18" charset="0"/>
              </a:rPr>
              <a:t>Identify the primary influencers within specific social network channels and target them with unique offers</a:t>
            </a:r>
          </a:p>
        </p:txBody>
      </p:sp>
      <p:sp>
        <p:nvSpPr>
          <p:cNvPr id="4" name="Header Placeholder 3"/>
          <p:cNvSpPr>
            <a:spLocks noGrp="1"/>
          </p:cNvSpPr>
          <p:nvPr>
            <p:ph type="hdr" sz="quarter" idx="10"/>
          </p:nvPr>
        </p:nvSpPr>
        <p:spPr/>
        <p:txBody>
          <a:bodyPr/>
          <a:lstStyle/>
          <a:p>
            <a:r>
              <a:rPr lang="en-AU"/>
              <a:t>[Add presentation title, presenter name here]</a:t>
            </a:r>
          </a:p>
        </p:txBody>
      </p:sp>
      <p:sp>
        <p:nvSpPr>
          <p:cNvPr id="5" name="Footer Placeholder 4"/>
          <p:cNvSpPr>
            <a:spLocks noGrp="1"/>
          </p:cNvSpPr>
          <p:nvPr>
            <p:ph type="ftr" sz="quarter" idx="11"/>
          </p:nvPr>
        </p:nvSpPr>
        <p:spPr/>
        <p:txBody>
          <a:bodyPr/>
          <a:lstStyle/>
          <a:p>
            <a:r>
              <a:rPr lang="en-AU"/>
              <a:t>[Add Presenter contact details here]</a:t>
            </a:r>
          </a:p>
        </p:txBody>
      </p:sp>
      <p:sp>
        <p:nvSpPr>
          <p:cNvPr id="6" name="Slide Number Placeholder 5"/>
          <p:cNvSpPr>
            <a:spLocks noGrp="1"/>
          </p:cNvSpPr>
          <p:nvPr>
            <p:ph type="sldNum" sz="quarter" idx="12"/>
          </p:nvPr>
        </p:nvSpPr>
        <p:spPr/>
        <p:txBody>
          <a:bodyPr/>
          <a:lstStyle/>
          <a:p>
            <a:fld id="{13D2BD4F-ED21-46EC-B9E1-362F8586AFD2}" type="slidenum">
              <a:rPr lang="en-AU" smtClean="0"/>
              <a:pPr/>
              <a:t>10</a:t>
            </a:fld>
            <a:endParaRPr lang="en-AU"/>
          </a:p>
        </p:txBody>
      </p:sp>
    </p:spTree>
    <p:extLst>
      <p:ext uri="{BB962C8B-B14F-4D97-AF65-F5344CB8AC3E}">
        <p14:creationId xmlns:p14="http://schemas.microsoft.com/office/powerpoint/2010/main" val="2293196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100" dirty="0">
                <a:latin typeface="Times New Roman" panose="02020603050405020304" pitchFamily="18" charset="0"/>
                <a:cs typeface="Times New Roman" panose="02020603050405020304" pitchFamily="18" charset="0"/>
              </a:rPr>
              <a:t>L’Oréal helps millions of customers feel beautiful every day. </a:t>
            </a:r>
            <a:r>
              <a:rPr lang="en-AU" sz="1100" dirty="0" err="1">
                <a:latin typeface="Times New Roman" panose="02020603050405020304" pitchFamily="18" charset="0"/>
                <a:cs typeface="Times New Roman" panose="02020603050405020304" pitchFamily="18" charset="0"/>
              </a:rPr>
              <a:t>L'oreal</a:t>
            </a:r>
            <a:r>
              <a:rPr lang="en-AU" sz="1100" dirty="0">
                <a:latin typeface="Times New Roman" panose="02020603050405020304" pitchFamily="18" charset="0"/>
                <a:cs typeface="Times New Roman" panose="02020603050405020304" pitchFamily="18" charset="0"/>
              </a:rPr>
              <a:t> Australia is using Marketing Cloud Journey Builder to build ​personal ​customer journeys across it's 28 brands. L'​O​real is betting on Salesforce Marketing Cloud and Sales Cloud to reach a new generation of savvy, multi-brand shoppers​ in new ways, mapping out customer journeys across mobile apps, email and social media.</a:t>
            </a:r>
          </a:p>
          <a:p>
            <a:r>
              <a:rPr lang="en-AU" sz="1100" dirty="0">
                <a:latin typeface="Times New Roman" panose="02020603050405020304" pitchFamily="18" charset="0"/>
                <a:cs typeface="Times New Roman" panose="02020603050405020304" pitchFamily="18" charset="0"/>
              </a:rPr>
              <a:t>Watch Rodrigo </a:t>
            </a:r>
            <a:r>
              <a:rPr lang="en-AU" sz="1100" dirty="0" err="1">
                <a:latin typeface="Times New Roman" panose="02020603050405020304" pitchFamily="18" charset="0"/>
                <a:cs typeface="Times New Roman" panose="02020603050405020304" pitchFamily="18" charset="0"/>
              </a:rPr>
              <a:t>Pizzarro</a:t>
            </a:r>
            <a:r>
              <a:rPr lang="en-AU" sz="1100" dirty="0">
                <a:latin typeface="Times New Roman" panose="02020603050405020304" pitchFamily="18" charset="0"/>
                <a:cs typeface="Times New Roman" panose="02020603050405020304" pitchFamily="18" charset="0"/>
              </a:rPr>
              <a:t>, Managing Director Australia and New Zealand and Christophe </a:t>
            </a:r>
            <a:r>
              <a:rPr lang="en-AU" sz="1100" dirty="0" err="1">
                <a:latin typeface="Times New Roman" panose="02020603050405020304" pitchFamily="18" charset="0"/>
                <a:cs typeface="Times New Roman" panose="02020603050405020304" pitchFamily="18" charset="0"/>
              </a:rPr>
              <a:t>Eymery</a:t>
            </a:r>
            <a:r>
              <a:rPr lang="en-AU" sz="1100" dirty="0">
                <a:latin typeface="Times New Roman" panose="02020603050405020304" pitchFamily="18" charset="0"/>
                <a:cs typeface="Times New Roman" panose="02020603050405020304" pitchFamily="18" charset="0"/>
              </a:rPr>
              <a:t>, ​H​</a:t>
            </a:r>
            <a:r>
              <a:rPr lang="en-AU" sz="1100" dirty="0" err="1">
                <a:latin typeface="Times New Roman" panose="02020603050405020304" pitchFamily="18" charset="0"/>
                <a:cs typeface="Times New Roman" panose="02020603050405020304" pitchFamily="18" charset="0"/>
              </a:rPr>
              <a:t>ead</a:t>
            </a:r>
            <a:r>
              <a:rPr lang="en-AU" sz="1100" dirty="0">
                <a:latin typeface="Times New Roman" panose="02020603050405020304" pitchFamily="18" charset="0"/>
                <a:cs typeface="Times New Roman" panose="02020603050405020304" pitchFamily="18" charset="0"/>
              </a:rPr>
              <a:t> of Digital​,​ Australia and New Zealand discuss the power of SMA for (one-on-one communication).</a:t>
            </a:r>
          </a:p>
          <a:p>
            <a:r>
              <a:rPr lang="en-AU" sz="1100" dirty="0">
                <a:latin typeface="Times New Roman" panose="02020603050405020304" pitchFamily="18" charset="0"/>
                <a:cs typeface="Times New Roman" panose="02020603050405020304" pitchFamily="18" charset="0"/>
              </a:rPr>
              <a:t>We focus on social media activities at the level of management and organization. This includes how firms manage and allocate their internal resources when adopting and using SMA to meet business objectives in order to create value.</a:t>
            </a:r>
          </a:p>
        </p:txBody>
      </p:sp>
      <p:sp>
        <p:nvSpPr>
          <p:cNvPr id="4" name="Header Placeholder 3"/>
          <p:cNvSpPr>
            <a:spLocks noGrp="1"/>
          </p:cNvSpPr>
          <p:nvPr>
            <p:ph type="hdr" sz="quarter" idx="10"/>
          </p:nvPr>
        </p:nvSpPr>
        <p:spPr/>
        <p:txBody>
          <a:bodyPr/>
          <a:lstStyle/>
          <a:p>
            <a:r>
              <a:rPr lang="en-AU"/>
              <a:t>[Add presentation title, presenter name here]</a:t>
            </a:r>
          </a:p>
        </p:txBody>
      </p:sp>
      <p:sp>
        <p:nvSpPr>
          <p:cNvPr id="5" name="Footer Placeholder 4"/>
          <p:cNvSpPr>
            <a:spLocks noGrp="1"/>
          </p:cNvSpPr>
          <p:nvPr>
            <p:ph type="ftr" sz="quarter" idx="11"/>
          </p:nvPr>
        </p:nvSpPr>
        <p:spPr/>
        <p:txBody>
          <a:bodyPr/>
          <a:lstStyle/>
          <a:p>
            <a:r>
              <a:rPr lang="en-AU"/>
              <a:t>[Add Presenter contact details here]</a:t>
            </a:r>
          </a:p>
        </p:txBody>
      </p:sp>
      <p:sp>
        <p:nvSpPr>
          <p:cNvPr id="6" name="Slide Number Placeholder 5"/>
          <p:cNvSpPr>
            <a:spLocks noGrp="1"/>
          </p:cNvSpPr>
          <p:nvPr>
            <p:ph type="sldNum" sz="quarter" idx="12"/>
          </p:nvPr>
        </p:nvSpPr>
        <p:spPr/>
        <p:txBody>
          <a:bodyPr/>
          <a:lstStyle/>
          <a:p>
            <a:fld id="{13D2BD4F-ED21-46EC-B9E1-362F8586AFD2}" type="slidenum">
              <a:rPr lang="en-AU" smtClean="0"/>
              <a:pPr/>
              <a:t>11</a:t>
            </a:fld>
            <a:endParaRPr lang="en-AU"/>
          </a:p>
        </p:txBody>
      </p:sp>
    </p:spTree>
    <p:extLst>
      <p:ext uri="{BB962C8B-B14F-4D97-AF65-F5344CB8AC3E}">
        <p14:creationId xmlns:p14="http://schemas.microsoft.com/office/powerpoint/2010/main" val="27440515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100" dirty="0">
                <a:latin typeface="Times New Roman" panose="02020603050405020304" pitchFamily="18" charset="0"/>
                <a:cs typeface="Times New Roman" panose="02020603050405020304" pitchFamily="18" charset="0"/>
              </a:rPr>
              <a:t>Much is known about the benefits that can be achieved with BA, including increased </a:t>
            </a:r>
            <a:r>
              <a:rPr lang="en-AU" sz="1100" b="1" dirty="0">
                <a:latin typeface="Times New Roman" panose="02020603050405020304" pitchFamily="18" charset="0"/>
                <a:cs typeface="Times New Roman" panose="02020603050405020304" pitchFamily="18" charset="0"/>
              </a:rPr>
              <a:t>customer profitability, reduced customer attrition, and increased response rates from marketing campaigns. However, there is no systematic explanation as to how and why SMA brings value and competitive advantage to </a:t>
            </a:r>
            <a:r>
              <a:rPr lang="en-AU" sz="1100" dirty="0">
                <a:latin typeface="Times New Roman" panose="02020603050405020304" pitchFamily="18" charset="0"/>
                <a:cs typeface="Times New Roman" panose="02020603050405020304" pitchFamily="18" charset="0"/>
              </a:rPr>
              <a:t>organizations.</a:t>
            </a:r>
          </a:p>
          <a:p>
            <a:endParaRPr lang="en-AU" sz="1100" dirty="0">
              <a:latin typeface="Times New Roman" panose="02020603050405020304" pitchFamily="18" charset="0"/>
              <a:cs typeface="Times New Roman" panose="02020603050405020304" pitchFamily="18" charset="0"/>
            </a:endParaRPr>
          </a:p>
          <a:p>
            <a:r>
              <a:rPr lang="en-AU" sz="1100" dirty="0">
                <a:latin typeface="Times New Roman" panose="02020603050405020304" pitchFamily="18" charset="0"/>
                <a:cs typeface="Times New Roman" panose="02020603050405020304" pitchFamily="18" charset="0"/>
              </a:rPr>
              <a:t>The SMA framework comprises three main concepts: awareness motivation, SMA resources and awareness benefits. </a:t>
            </a:r>
          </a:p>
          <a:p>
            <a:r>
              <a:rPr lang="en-AU" sz="1100" dirty="0">
                <a:latin typeface="Times New Roman" panose="02020603050405020304" pitchFamily="18" charset="0"/>
                <a:cs typeface="Times New Roman" panose="02020603050405020304" pitchFamily="18" charset="0"/>
              </a:rPr>
              <a:t>Motivations are the goals that an organization pursues and guide the subsequent actions of that organization. Typical </a:t>
            </a:r>
            <a:r>
              <a:rPr lang="en-AU" sz="1100" b="1" dirty="0">
                <a:latin typeface="Times New Roman" panose="02020603050405020304" pitchFamily="18" charset="0"/>
                <a:cs typeface="Times New Roman" panose="02020603050405020304" pitchFamily="18" charset="0"/>
              </a:rPr>
              <a:t>motivations</a:t>
            </a:r>
            <a:r>
              <a:rPr lang="en-AU" sz="1100" dirty="0">
                <a:latin typeface="Times New Roman" panose="02020603050405020304" pitchFamily="18" charset="0"/>
                <a:cs typeface="Times New Roman" panose="02020603050405020304" pitchFamily="18" charset="0"/>
              </a:rPr>
              <a:t> include </a:t>
            </a:r>
            <a:r>
              <a:rPr lang="en-AU" sz="1100" b="1" dirty="0">
                <a:latin typeface="Times New Roman" panose="02020603050405020304" pitchFamily="18" charset="0"/>
                <a:cs typeface="Times New Roman" panose="02020603050405020304" pitchFamily="18" charset="0"/>
              </a:rPr>
              <a:t>better customer engagement, increased brand awareness, and greater market value</a:t>
            </a:r>
            <a:r>
              <a:rPr lang="en-AU" sz="1100" dirty="0">
                <a:latin typeface="Times New Roman" panose="02020603050405020304" pitchFamily="18" charset="0"/>
                <a:cs typeface="Times New Roman" panose="02020603050405020304" pitchFamily="18" charset="0"/>
              </a:rPr>
              <a:t>. </a:t>
            </a:r>
          </a:p>
          <a:p>
            <a:r>
              <a:rPr lang="en-AU" sz="1100" dirty="0">
                <a:latin typeface="Times New Roman" panose="02020603050405020304" pitchFamily="18" charset="0"/>
                <a:cs typeface="Times New Roman" panose="02020603050405020304" pitchFamily="18" charset="0"/>
              </a:rPr>
              <a:t>SMA resources include </a:t>
            </a:r>
            <a:r>
              <a:rPr lang="en-AU" sz="1100" b="1" dirty="0">
                <a:latin typeface="Times New Roman" panose="02020603050405020304" pitchFamily="18" charset="0"/>
                <a:cs typeface="Times New Roman" panose="02020603050405020304" pitchFamily="18" charset="0"/>
              </a:rPr>
              <a:t>effective combinations of IT assets and SMA capabilities that take time to develop, and require significant of learning and optimization</a:t>
            </a:r>
            <a:r>
              <a:rPr lang="en-AU" sz="1100" dirty="0">
                <a:latin typeface="Times New Roman" panose="02020603050405020304" pitchFamily="18" charset="0"/>
                <a:cs typeface="Times New Roman" panose="02020603050405020304" pitchFamily="18" charset="0"/>
              </a:rPr>
              <a:t>. They also include </a:t>
            </a:r>
            <a:r>
              <a:rPr lang="en-AU" sz="1100" b="1" dirty="0">
                <a:latin typeface="Times New Roman" panose="02020603050405020304" pitchFamily="18" charset="0"/>
                <a:cs typeface="Times New Roman" panose="02020603050405020304" pitchFamily="18" charset="0"/>
              </a:rPr>
              <a:t>dynamic capabilities that enable organizations to respond to environment turbulence by renewing and reconfiguring its existing resource base. </a:t>
            </a:r>
          </a:p>
          <a:p>
            <a:r>
              <a:rPr lang="en-AU" sz="1100" dirty="0">
                <a:latin typeface="Times New Roman" panose="02020603050405020304" pitchFamily="18" charset="0"/>
                <a:cs typeface="Times New Roman" panose="02020603050405020304" pitchFamily="18" charset="0"/>
              </a:rPr>
              <a:t>Awareness benefits reflect </a:t>
            </a:r>
            <a:r>
              <a:rPr lang="en-AU" sz="1100" b="1" dirty="0">
                <a:latin typeface="Times New Roman" panose="02020603050405020304" pitchFamily="18" charset="0"/>
                <a:cs typeface="Times New Roman" panose="02020603050405020304" pitchFamily="18" charset="0"/>
              </a:rPr>
              <a:t>the extent to which SMA resources contribute to the success of the organization</a:t>
            </a:r>
            <a:r>
              <a:rPr lang="en-AU" sz="1100" dirty="0">
                <a:latin typeface="Times New Roman" panose="02020603050405020304" pitchFamily="18" charset="0"/>
                <a:cs typeface="Times New Roman" panose="02020603050405020304" pitchFamily="18" charset="0"/>
              </a:rPr>
              <a:t>. Benefits may be measured using </a:t>
            </a:r>
            <a:r>
              <a:rPr lang="en-AU" sz="1100" b="1" dirty="0">
                <a:latin typeface="Times New Roman" panose="02020603050405020304" pitchFamily="18" charset="0"/>
                <a:cs typeface="Times New Roman" panose="02020603050405020304" pitchFamily="18" charset="0"/>
              </a:rPr>
              <a:t>financial, perceptual and behavioural indicators</a:t>
            </a:r>
            <a:r>
              <a:rPr lang="en-AU" sz="1100" dirty="0">
                <a:latin typeface="Times New Roman" panose="02020603050405020304" pitchFamily="18" charset="0"/>
                <a:cs typeface="Times New Roman" panose="02020603050405020304" pitchFamily="18" charset="0"/>
              </a:rPr>
              <a:t>.</a:t>
            </a:r>
          </a:p>
          <a:p>
            <a:endParaRPr lang="en-AU" sz="1100" dirty="0">
              <a:latin typeface="Times New Roman" panose="02020603050405020304" pitchFamily="18"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r>
              <a:rPr lang="en-AU"/>
              <a:t>[Add presentation title, presenter name here]</a:t>
            </a:r>
          </a:p>
        </p:txBody>
      </p:sp>
      <p:sp>
        <p:nvSpPr>
          <p:cNvPr id="5" name="Footer Placeholder 4"/>
          <p:cNvSpPr>
            <a:spLocks noGrp="1"/>
          </p:cNvSpPr>
          <p:nvPr>
            <p:ph type="ftr" sz="quarter" idx="11"/>
          </p:nvPr>
        </p:nvSpPr>
        <p:spPr/>
        <p:txBody>
          <a:bodyPr/>
          <a:lstStyle/>
          <a:p>
            <a:r>
              <a:rPr lang="en-AU"/>
              <a:t>[Add Presenter contact details here]</a:t>
            </a:r>
          </a:p>
        </p:txBody>
      </p:sp>
      <p:sp>
        <p:nvSpPr>
          <p:cNvPr id="6" name="Slide Number Placeholder 5"/>
          <p:cNvSpPr>
            <a:spLocks noGrp="1"/>
          </p:cNvSpPr>
          <p:nvPr>
            <p:ph type="sldNum" sz="quarter" idx="12"/>
          </p:nvPr>
        </p:nvSpPr>
        <p:spPr/>
        <p:txBody>
          <a:bodyPr/>
          <a:lstStyle/>
          <a:p>
            <a:fld id="{13D2BD4F-ED21-46EC-B9E1-362F8586AFD2}" type="slidenum">
              <a:rPr lang="en-AU" smtClean="0"/>
              <a:pPr/>
              <a:t>12</a:t>
            </a:fld>
            <a:endParaRPr lang="en-AU"/>
          </a:p>
        </p:txBody>
      </p:sp>
    </p:spTree>
    <p:extLst>
      <p:ext uri="{BB962C8B-B14F-4D97-AF65-F5344CB8AC3E}">
        <p14:creationId xmlns:p14="http://schemas.microsoft.com/office/powerpoint/2010/main" val="3429819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100" dirty="0">
                <a:latin typeface="Times New Roman" panose="02020603050405020304" pitchFamily="18" charset="0"/>
                <a:cs typeface="Times New Roman" panose="02020603050405020304" pitchFamily="18" charset="0"/>
              </a:rPr>
              <a:t>There are two relationships in the SMA value framework: Awareness motivation leads to SMA Resources, and SMA resources lead to awareness benefits.</a:t>
            </a:r>
          </a:p>
          <a:p>
            <a:endParaRPr lang="en-AU" sz="1100" dirty="0">
              <a:latin typeface="Times New Roman" panose="02020603050405020304" pitchFamily="18" charset="0"/>
              <a:cs typeface="Times New Roman" panose="02020603050405020304" pitchFamily="18" charset="0"/>
            </a:endParaRPr>
          </a:p>
          <a:p>
            <a:r>
              <a:rPr lang="en-AU" sz="1100" dirty="0">
                <a:latin typeface="Times New Roman" panose="02020603050405020304" pitchFamily="18" charset="0"/>
                <a:cs typeface="Times New Roman" panose="02020603050405020304" pitchFamily="18" charset="0"/>
              </a:rPr>
              <a:t>Awareness motivation defines the goals that an organization pursues, that guide the subsequent actions of that organization. Depending on the particular awareness motivation, an organization will develop, outsource, acquire and renew its SMA resources in order to achieve those goals. We defined three awareness motivations: (1) </a:t>
            </a:r>
            <a:r>
              <a:rPr lang="en-AU" sz="1100" u="sng" dirty="0">
                <a:latin typeface="Times New Roman" panose="02020603050405020304" pitchFamily="18" charset="0"/>
                <a:cs typeface="Times New Roman" panose="02020603050405020304" pitchFamily="18" charset="0"/>
              </a:rPr>
              <a:t>developing insights into customer’s values and behaviours</a:t>
            </a:r>
            <a:r>
              <a:rPr lang="en-AU" sz="1100" dirty="0">
                <a:latin typeface="Times New Roman" panose="02020603050405020304" pitchFamily="18" charset="0"/>
                <a:cs typeface="Times New Roman" panose="02020603050405020304" pitchFamily="18" charset="0"/>
              </a:rPr>
              <a:t>; (2) </a:t>
            </a:r>
            <a:r>
              <a:rPr lang="en-AU" sz="1100" u="sng" dirty="0">
                <a:latin typeface="Times New Roman" panose="02020603050405020304" pitchFamily="18" charset="0"/>
                <a:cs typeface="Times New Roman" panose="02020603050405020304" pitchFamily="18" charset="0"/>
              </a:rPr>
              <a:t>understanding the impact and effectiveness of online marketing campaigns</a:t>
            </a:r>
            <a:r>
              <a:rPr lang="en-AU" sz="1100" dirty="0">
                <a:latin typeface="Times New Roman" panose="02020603050405020304" pitchFamily="18" charset="0"/>
                <a:cs typeface="Times New Roman" panose="02020603050405020304" pitchFamily="18" charset="0"/>
              </a:rPr>
              <a:t>; and, (3) </a:t>
            </a:r>
            <a:r>
              <a:rPr lang="en-AU" sz="1100" u="sng" dirty="0">
                <a:latin typeface="Times New Roman" panose="02020603050405020304" pitchFamily="18" charset="0"/>
                <a:cs typeface="Times New Roman" panose="02020603050405020304" pitchFamily="18" charset="0"/>
              </a:rPr>
              <a:t>discovering new ideas for brand reputation and engagement purposes</a:t>
            </a:r>
            <a:r>
              <a:rPr lang="en-AU" sz="1100" dirty="0">
                <a:latin typeface="Times New Roman" panose="02020603050405020304" pitchFamily="18" charset="0"/>
                <a:cs typeface="Times New Roman" panose="02020603050405020304" pitchFamily="18" charset="0"/>
              </a:rPr>
              <a:t>. Each of these different motivations will lead to particular SMA resources. </a:t>
            </a:r>
          </a:p>
          <a:p>
            <a:endParaRPr lang="en-AU" sz="1100" dirty="0">
              <a:latin typeface="Times New Roman" panose="02020603050405020304" pitchFamily="18" charset="0"/>
              <a:cs typeface="Times New Roman" panose="02020603050405020304" pitchFamily="18" charset="0"/>
            </a:endParaRPr>
          </a:p>
          <a:p>
            <a:r>
              <a:rPr lang="en-AU" sz="1100" dirty="0">
                <a:latin typeface="Times New Roman" panose="02020603050405020304" pitchFamily="18" charset="0"/>
                <a:cs typeface="Times New Roman" panose="02020603050405020304" pitchFamily="18" charset="0"/>
              </a:rPr>
              <a:t>For example, the insights into customer values and behaviours motivation should lead to the development, outsourcing, acquisition and renewal of IT assets and SMA capabilities related to sentiment analysis.</a:t>
            </a:r>
          </a:p>
          <a:p>
            <a:endParaRPr lang="en-AU" sz="1100" dirty="0">
              <a:latin typeface="Times New Roman" panose="02020603050405020304" pitchFamily="18" charset="0"/>
              <a:cs typeface="Times New Roman" panose="02020603050405020304" pitchFamily="18" charset="0"/>
            </a:endParaRPr>
          </a:p>
          <a:p>
            <a:r>
              <a:rPr lang="en-AU" sz="1100" dirty="0">
                <a:latin typeface="Times New Roman" panose="02020603050405020304" pitchFamily="18" charset="0"/>
                <a:cs typeface="Times New Roman" panose="02020603050405020304" pitchFamily="18" charset="0"/>
              </a:rPr>
              <a:t>SMA resources are the IT assets, SMA capabilities and dynamic capabilities relevant to a particular awareness motivation. Based on RBV, we argue that SMA resources lead to awareness benefits. For example, a sentiment analysis SMA resource should lead to better customer engagement and brand awareness as sources of awareness benefits.</a:t>
            </a:r>
          </a:p>
          <a:p>
            <a:endParaRPr lang="en-AU" sz="1100" dirty="0">
              <a:latin typeface="Times New Roman" panose="02020603050405020304" pitchFamily="18"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r>
              <a:rPr lang="en-AU"/>
              <a:t>[Add presentation title, presenter name here]</a:t>
            </a:r>
          </a:p>
        </p:txBody>
      </p:sp>
      <p:sp>
        <p:nvSpPr>
          <p:cNvPr id="5" name="Footer Placeholder 4"/>
          <p:cNvSpPr>
            <a:spLocks noGrp="1"/>
          </p:cNvSpPr>
          <p:nvPr>
            <p:ph type="ftr" sz="quarter" idx="11"/>
          </p:nvPr>
        </p:nvSpPr>
        <p:spPr/>
        <p:txBody>
          <a:bodyPr/>
          <a:lstStyle/>
          <a:p>
            <a:r>
              <a:rPr lang="en-AU"/>
              <a:t>[Add Presenter contact details here]</a:t>
            </a:r>
          </a:p>
        </p:txBody>
      </p:sp>
      <p:sp>
        <p:nvSpPr>
          <p:cNvPr id="6" name="Slide Number Placeholder 5"/>
          <p:cNvSpPr>
            <a:spLocks noGrp="1"/>
          </p:cNvSpPr>
          <p:nvPr>
            <p:ph type="sldNum" sz="quarter" idx="12"/>
          </p:nvPr>
        </p:nvSpPr>
        <p:spPr/>
        <p:txBody>
          <a:bodyPr/>
          <a:lstStyle/>
          <a:p>
            <a:fld id="{13D2BD4F-ED21-46EC-B9E1-362F8586AFD2}" type="slidenum">
              <a:rPr lang="en-AU" smtClean="0"/>
              <a:pPr/>
              <a:t>13</a:t>
            </a:fld>
            <a:endParaRPr lang="en-AU"/>
          </a:p>
        </p:txBody>
      </p:sp>
    </p:spTree>
    <p:extLst>
      <p:ext uri="{BB962C8B-B14F-4D97-AF65-F5344CB8AC3E}">
        <p14:creationId xmlns:p14="http://schemas.microsoft.com/office/powerpoint/2010/main" val="30832865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100" dirty="0">
                <a:latin typeface="Times New Roman" panose="02020603050405020304" pitchFamily="18" charset="0"/>
                <a:cs typeface="Times New Roman" panose="02020603050405020304" pitchFamily="18" charset="0"/>
              </a:rPr>
              <a:t>The RBV has been widely used by information systems (IS) researchers in relation to understanding how investments in IS lead to organizational value and competitive advantage. An organization may be viewed as a collection of resources that enable it to succeed and compete. Resources comprise both assets and capabilities. Assets include hardware, software and data. Capabilities include competencies (skills) and practices (routines). To be of strategic importance and achieve competitive advantage, resources must be valuable, rare, inimitable and non-substitutable (VRIN).</a:t>
            </a:r>
          </a:p>
          <a:p>
            <a:endParaRPr lang="en-AU" sz="1100" dirty="0">
              <a:latin typeface="Times New Roman" panose="02020603050405020304" pitchFamily="18" charset="0"/>
              <a:cs typeface="Times New Roman" panose="02020603050405020304" pitchFamily="18" charset="0"/>
            </a:endParaRPr>
          </a:p>
          <a:p>
            <a:r>
              <a:rPr lang="en-AU" sz="1100" dirty="0">
                <a:latin typeface="Times New Roman" panose="02020603050405020304" pitchFamily="18" charset="0"/>
                <a:cs typeface="Times New Roman" panose="02020603050405020304" pitchFamily="18" charset="0"/>
              </a:rPr>
              <a:t>Dynamic capabilities extend the RBV by ‘shaping’ and reconfiguring an organization’s existing resources to adapt to rapidly changing technology and business environments</a:t>
            </a:r>
          </a:p>
          <a:p>
            <a:endParaRPr lang="en-AU" sz="1100" dirty="0">
              <a:latin typeface="Times New Roman" panose="02020603050405020304" pitchFamily="18"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r>
              <a:rPr lang="en-AU"/>
              <a:t>[Add presentation title, presenter name here]</a:t>
            </a:r>
          </a:p>
        </p:txBody>
      </p:sp>
      <p:sp>
        <p:nvSpPr>
          <p:cNvPr id="5" name="Footer Placeholder 4"/>
          <p:cNvSpPr>
            <a:spLocks noGrp="1"/>
          </p:cNvSpPr>
          <p:nvPr>
            <p:ph type="ftr" sz="quarter" idx="11"/>
          </p:nvPr>
        </p:nvSpPr>
        <p:spPr/>
        <p:txBody>
          <a:bodyPr/>
          <a:lstStyle/>
          <a:p>
            <a:r>
              <a:rPr lang="en-AU"/>
              <a:t>[Add Presenter contact details here]</a:t>
            </a:r>
          </a:p>
        </p:txBody>
      </p:sp>
      <p:sp>
        <p:nvSpPr>
          <p:cNvPr id="6" name="Slide Number Placeholder 5"/>
          <p:cNvSpPr>
            <a:spLocks noGrp="1"/>
          </p:cNvSpPr>
          <p:nvPr>
            <p:ph type="sldNum" sz="quarter" idx="12"/>
          </p:nvPr>
        </p:nvSpPr>
        <p:spPr/>
        <p:txBody>
          <a:bodyPr/>
          <a:lstStyle/>
          <a:p>
            <a:fld id="{13D2BD4F-ED21-46EC-B9E1-362F8586AFD2}" type="slidenum">
              <a:rPr lang="en-AU" smtClean="0"/>
              <a:pPr/>
              <a:t>14</a:t>
            </a:fld>
            <a:endParaRPr lang="en-AU"/>
          </a:p>
        </p:txBody>
      </p:sp>
    </p:spTree>
    <p:extLst>
      <p:ext uri="{BB962C8B-B14F-4D97-AF65-F5344CB8AC3E}">
        <p14:creationId xmlns:p14="http://schemas.microsoft.com/office/powerpoint/2010/main" val="841805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100" dirty="0">
                <a:latin typeface="Times New Roman" panose="02020603050405020304" pitchFamily="18" charset="0"/>
                <a:cs typeface="Times New Roman" panose="02020603050405020304" pitchFamily="18" charset="0"/>
              </a:rPr>
              <a:t>Organization motivations are defined as the goals that an organization pursues, that guide the subsequent actions of that organization.</a:t>
            </a:r>
          </a:p>
        </p:txBody>
      </p:sp>
      <p:sp>
        <p:nvSpPr>
          <p:cNvPr id="4" name="Header Placeholder 3"/>
          <p:cNvSpPr>
            <a:spLocks noGrp="1"/>
          </p:cNvSpPr>
          <p:nvPr>
            <p:ph type="hdr" sz="quarter" idx="10"/>
          </p:nvPr>
        </p:nvSpPr>
        <p:spPr/>
        <p:txBody>
          <a:bodyPr/>
          <a:lstStyle/>
          <a:p>
            <a:r>
              <a:rPr lang="en-AU"/>
              <a:t>[Add presentation title, presenter name here]</a:t>
            </a:r>
          </a:p>
        </p:txBody>
      </p:sp>
      <p:sp>
        <p:nvSpPr>
          <p:cNvPr id="5" name="Footer Placeholder 4"/>
          <p:cNvSpPr>
            <a:spLocks noGrp="1"/>
          </p:cNvSpPr>
          <p:nvPr>
            <p:ph type="ftr" sz="quarter" idx="11"/>
          </p:nvPr>
        </p:nvSpPr>
        <p:spPr/>
        <p:txBody>
          <a:bodyPr/>
          <a:lstStyle/>
          <a:p>
            <a:r>
              <a:rPr lang="en-AU"/>
              <a:t>[Add Presenter contact details here]</a:t>
            </a:r>
          </a:p>
        </p:txBody>
      </p:sp>
      <p:sp>
        <p:nvSpPr>
          <p:cNvPr id="6" name="Slide Number Placeholder 5"/>
          <p:cNvSpPr>
            <a:spLocks noGrp="1"/>
          </p:cNvSpPr>
          <p:nvPr>
            <p:ph type="sldNum" sz="quarter" idx="12"/>
          </p:nvPr>
        </p:nvSpPr>
        <p:spPr/>
        <p:txBody>
          <a:bodyPr/>
          <a:lstStyle/>
          <a:p>
            <a:fld id="{13D2BD4F-ED21-46EC-B9E1-362F8586AFD2}" type="slidenum">
              <a:rPr lang="en-AU" smtClean="0"/>
              <a:pPr/>
              <a:t>15</a:t>
            </a:fld>
            <a:endParaRPr lang="en-AU"/>
          </a:p>
        </p:txBody>
      </p:sp>
    </p:spTree>
    <p:extLst>
      <p:ext uri="{BB962C8B-B14F-4D97-AF65-F5344CB8AC3E}">
        <p14:creationId xmlns:p14="http://schemas.microsoft.com/office/powerpoint/2010/main" val="29642652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100" dirty="0">
                <a:latin typeface="Times New Roman" panose="02020603050405020304" pitchFamily="18" charset="0"/>
                <a:cs typeface="Times New Roman" panose="02020603050405020304" pitchFamily="18" charset="0"/>
              </a:rPr>
              <a:t>Awareness motivations drive organizations to develop and renew SMA resources in order to understand the content, context and business impact of online posts and conversations (sentiment analysis), discovering valuable customer information (insight mining), and monitoring relationships between online users and communities (influence analysis, network analysis).</a:t>
            </a:r>
          </a:p>
        </p:txBody>
      </p:sp>
      <p:sp>
        <p:nvSpPr>
          <p:cNvPr id="4" name="Header Placeholder 3"/>
          <p:cNvSpPr>
            <a:spLocks noGrp="1"/>
          </p:cNvSpPr>
          <p:nvPr>
            <p:ph type="hdr" sz="quarter" idx="10"/>
          </p:nvPr>
        </p:nvSpPr>
        <p:spPr/>
        <p:txBody>
          <a:bodyPr/>
          <a:lstStyle/>
          <a:p>
            <a:r>
              <a:rPr lang="en-AU"/>
              <a:t>[Add presentation title, presenter name here]</a:t>
            </a:r>
          </a:p>
        </p:txBody>
      </p:sp>
      <p:sp>
        <p:nvSpPr>
          <p:cNvPr id="5" name="Footer Placeholder 4"/>
          <p:cNvSpPr>
            <a:spLocks noGrp="1"/>
          </p:cNvSpPr>
          <p:nvPr>
            <p:ph type="ftr" sz="quarter" idx="11"/>
          </p:nvPr>
        </p:nvSpPr>
        <p:spPr/>
        <p:txBody>
          <a:bodyPr/>
          <a:lstStyle/>
          <a:p>
            <a:r>
              <a:rPr lang="en-AU"/>
              <a:t>[Add Presenter contact details here]</a:t>
            </a:r>
          </a:p>
        </p:txBody>
      </p:sp>
      <p:sp>
        <p:nvSpPr>
          <p:cNvPr id="6" name="Slide Number Placeholder 5"/>
          <p:cNvSpPr>
            <a:spLocks noGrp="1"/>
          </p:cNvSpPr>
          <p:nvPr>
            <p:ph type="sldNum" sz="quarter" idx="12"/>
          </p:nvPr>
        </p:nvSpPr>
        <p:spPr/>
        <p:txBody>
          <a:bodyPr/>
          <a:lstStyle/>
          <a:p>
            <a:fld id="{13D2BD4F-ED21-46EC-B9E1-362F8586AFD2}" type="slidenum">
              <a:rPr lang="en-AU" smtClean="0"/>
              <a:pPr/>
              <a:t>16</a:t>
            </a:fld>
            <a:endParaRPr lang="en-AU"/>
          </a:p>
        </p:txBody>
      </p:sp>
    </p:spTree>
    <p:extLst>
      <p:ext uri="{BB962C8B-B14F-4D97-AF65-F5344CB8AC3E}">
        <p14:creationId xmlns:p14="http://schemas.microsoft.com/office/powerpoint/2010/main" val="34923319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100" dirty="0">
                <a:latin typeface="Times New Roman" panose="02020603050405020304" pitchFamily="18" charset="0"/>
                <a:cs typeface="Times New Roman" panose="02020603050405020304" pitchFamily="18" charset="0"/>
              </a:rPr>
              <a:t>Whereas traditional information assets involve an organization’s internal databases and information shared with business partners, SMA requires new data assets. Organizations require access to external social media data streams to identify trends and important issues quickly to drive business change. These new IT assets include storage and analysis technologies for large-scale unstructured databases (e.g. Hadoop). Eventually, this will facilitate the development of a big data capability for firms.</a:t>
            </a:r>
          </a:p>
          <a:p>
            <a:endParaRPr lang="en-AU" sz="1100" dirty="0">
              <a:latin typeface="Times New Roman" panose="02020603050405020304" pitchFamily="18"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r>
              <a:rPr lang="en-AU"/>
              <a:t>[Add presentation title, presenter name here]</a:t>
            </a:r>
          </a:p>
        </p:txBody>
      </p:sp>
      <p:sp>
        <p:nvSpPr>
          <p:cNvPr id="5" name="Footer Placeholder 4"/>
          <p:cNvSpPr>
            <a:spLocks noGrp="1"/>
          </p:cNvSpPr>
          <p:nvPr>
            <p:ph type="ftr" sz="quarter" idx="11"/>
          </p:nvPr>
        </p:nvSpPr>
        <p:spPr/>
        <p:txBody>
          <a:bodyPr/>
          <a:lstStyle/>
          <a:p>
            <a:r>
              <a:rPr lang="en-AU"/>
              <a:t>[Add Presenter contact details here]</a:t>
            </a:r>
          </a:p>
        </p:txBody>
      </p:sp>
      <p:sp>
        <p:nvSpPr>
          <p:cNvPr id="6" name="Slide Number Placeholder 5"/>
          <p:cNvSpPr>
            <a:spLocks noGrp="1"/>
          </p:cNvSpPr>
          <p:nvPr>
            <p:ph type="sldNum" sz="quarter" idx="12"/>
          </p:nvPr>
        </p:nvSpPr>
        <p:spPr/>
        <p:txBody>
          <a:bodyPr/>
          <a:lstStyle/>
          <a:p>
            <a:fld id="{13D2BD4F-ED21-46EC-B9E1-362F8586AFD2}" type="slidenum">
              <a:rPr lang="en-AU" smtClean="0"/>
              <a:pPr/>
              <a:t>17</a:t>
            </a:fld>
            <a:endParaRPr lang="en-AU"/>
          </a:p>
        </p:txBody>
      </p:sp>
    </p:spTree>
    <p:extLst>
      <p:ext uri="{BB962C8B-B14F-4D97-AF65-F5344CB8AC3E}">
        <p14:creationId xmlns:p14="http://schemas.microsoft.com/office/powerpoint/2010/main" val="16001891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AU" sz="1100" dirty="0">
                <a:latin typeface="+mj-lt"/>
                <a:cs typeface="Times New Roman" panose="02020603050405020304" pitchFamily="18" charset="0"/>
              </a:rPr>
              <a:t>For example, in order to perform a customer insight-mining task, an organization needs to allocate appropriate IT assets and people with relevant SMA competencies. To interpret and insights gained from that data and take actions, organizations need to embed them into daily business routines. Two key aspects of SMA capabilities within organizations are competencies (skills) and practices (routines).</a:t>
            </a:r>
          </a:p>
          <a:p>
            <a:endParaRPr lang="en-AU" sz="1100" dirty="0">
              <a:latin typeface="+mj-lt"/>
              <a:cs typeface="Times New Roman" panose="02020603050405020304" pitchFamily="18" charset="0"/>
            </a:endParaRPr>
          </a:p>
          <a:p>
            <a:r>
              <a:rPr lang="en-AU" sz="1100" dirty="0">
                <a:latin typeface="+mj-lt"/>
                <a:cs typeface="Times New Roman" panose="02020603050405020304" pitchFamily="18" charset="0"/>
              </a:rPr>
              <a:t>“IT, SMA and business understanding skills” relate to application development, database administration, and networking complemented by business skills.</a:t>
            </a:r>
          </a:p>
          <a:p>
            <a:endParaRPr lang="en-AU" sz="1100" dirty="0">
              <a:latin typeface="+mj-lt"/>
              <a:cs typeface="Times New Roman" panose="02020603050405020304" pitchFamily="18" charset="0"/>
            </a:endParaRPr>
          </a:p>
          <a:p>
            <a:r>
              <a:rPr lang="en-AU" sz="1100" dirty="0">
                <a:latin typeface="+mj-lt"/>
                <a:cs typeface="Times New Roman" panose="02020603050405020304" pitchFamily="18" charset="0"/>
              </a:rPr>
              <a:t>The “SMA skills” include management of unstructured data, text mining, natural language processing, machine learning, and social network analysis. SMA skills are prominent in the recently emerging role of data scientist.</a:t>
            </a:r>
          </a:p>
          <a:p>
            <a:endParaRPr lang="en-AU" sz="1100" dirty="0">
              <a:latin typeface="+mj-lt"/>
              <a:cs typeface="Times New Roman" panose="02020603050405020304" pitchFamily="18" charset="0"/>
            </a:endParaRPr>
          </a:p>
          <a:p>
            <a:r>
              <a:rPr lang="en-AU" sz="1100" dirty="0">
                <a:latin typeface="+mj-lt"/>
                <a:cs typeface="Times New Roman" panose="02020603050405020304" pitchFamily="18" charset="0"/>
              </a:rPr>
              <a:t>“Management skills” include a strong commitment to SMA initiatives and alignment of SMA initiatives with other business initiatives.</a:t>
            </a:r>
          </a:p>
          <a:p>
            <a:endParaRPr lang="en-AU" sz="1100" dirty="0">
              <a:latin typeface="+mj-lt"/>
              <a:cs typeface="Times New Roman" panose="02020603050405020304" pitchFamily="18" charset="0"/>
            </a:endParaRPr>
          </a:p>
          <a:p>
            <a:r>
              <a:rPr lang="en-AU" sz="1100" dirty="0">
                <a:latin typeface="+mj-lt"/>
                <a:cs typeface="Times New Roman" panose="02020603050405020304" pitchFamily="18" charset="0"/>
              </a:rPr>
              <a:t>“Practices and competencies” support and complement each other. Practices help individuals and teams develop competencies with particular ways of working, while competencies are necessary for the effective execution of organizational practices toward specified goals.</a:t>
            </a:r>
          </a:p>
          <a:p>
            <a:endParaRPr lang="en-AU" sz="1100" dirty="0">
              <a:latin typeface="+mj-lt"/>
              <a:cs typeface="Times New Roman" panose="02020603050405020304" pitchFamily="18" charset="0"/>
            </a:endParaRPr>
          </a:p>
          <a:p>
            <a:r>
              <a:rPr lang="en-AU" sz="1100" dirty="0">
                <a:latin typeface="+mj-lt"/>
                <a:cs typeface="Times New Roman" panose="02020603050405020304" pitchFamily="18" charset="0"/>
              </a:rPr>
              <a:t>Successful use of SMA insights depends on three key organizational practices: customer management, process management and performance management.</a:t>
            </a:r>
          </a:p>
          <a:p>
            <a:endParaRPr lang="en-AU" sz="1100" dirty="0">
              <a:latin typeface="+mj-lt"/>
              <a:cs typeface="Times New Roman" panose="02020603050405020304" pitchFamily="18" charset="0"/>
            </a:endParaRPr>
          </a:p>
          <a:p>
            <a:r>
              <a:rPr lang="en-AU" sz="1100" dirty="0">
                <a:latin typeface="+mj-lt"/>
                <a:cs typeface="Times New Roman" panose="02020603050405020304" pitchFamily="18" charset="0"/>
              </a:rPr>
              <a:t>“Customer management” is an organization’s ability to understand its customer base (e.g. expectations) and market characteristics. This is important in an SMA context, as it enables organizations to improve their customer and market intelligence.</a:t>
            </a:r>
          </a:p>
          <a:p>
            <a:endParaRPr lang="en-AU" sz="1100" dirty="0">
              <a:latin typeface="+mj-lt"/>
              <a:cs typeface="Times New Roman" panose="02020603050405020304" pitchFamily="18" charset="0"/>
            </a:endParaRPr>
          </a:p>
          <a:p>
            <a:r>
              <a:rPr lang="en-AU" sz="1100" dirty="0">
                <a:latin typeface="+mj-lt"/>
                <a:cs typeface="Times New Roman" panose="02020603050405020304" pitchFamily="18" charset="0"/>
              </a:rPr>
              <a:t>“Process management” is an organization’s ability to attain flexibility, speed, and cost economies through the effective design and management of key processes. In an SMA context, process management practices ensure that SMA insights are integrated with relevant business process and appropriate metrics and controls are developed.</a:t>
            </a:r>
          </a:p>
          <a:p>
            <a:endParaRPr lang="en-AU" sz="1100" dirty="0">
              <a:latin typeface="+mj-lt"/>
              <a:cs typeface="Times New Roman" panose="02020603050405020304" pitchFamily="18" charset="0"/>
            </a:endParaRPr>
          </a:p>
          <a:p>
            <a:r>
              <a:rPr lang="en-AU" sz="1100" dirty="0">
                <a:latin typeface="+mj-lt"/>
                <a:cs typeface="Times New Roman" panose="02020603050405020304" pitchFamily="18" charset="0"/>
              </a:rPr>
              <a:t>“Performance management” is an organization’s ability to design and manage effective performance measurement and monitoring systems to support managerial decision-making and communication of performance to appropriate stakeholders. If a SMA insight is exercised effectively, the organization will be able to measure its business impact and execute relevant competitive actions.</a:t>
            </a:r>
          </a:p>
        </p:txBody>
      </p:sp>
      <p:sp>
        <p:nvSpPr>
          <p:cNvPr id="4" name="Header Placeholder 3"/>
          <p:cNvSpPr>
            <a:spLocks noGrp="1"/>
          </p:cNvSpPr>
          <p:nvPr>
            <p:ph type="hdr" sz="quarter" idx="10"/>
          </p:nvPr>
        </p:nvSpPr>
        <p:spPr/>
        <p:txBody>
          <a:bodyPr/>
          <a:lstStyle/>
          <a:p>
            <a:r>
              <a:rPr lang="en-AU"/>
              <a:t>[Add presentation title, presenter name here]</a:t>
            </a:r>
          </a:p>
        </p:txBody>
      </p:sp>
      <p:sp>
        <p:nvSpPr>
          <p:cNvPr id="5" name="Footer Placeholder 4"/>
          <p:cNvSpPr>
            <a:spLocks noGrp="1"/>
          </p:cNvSpPr>
          <p:nvPr>
            <p:ph type="ftr" sz="quarter" idx="11"/>
          </p:nvPr>
        </p:nvSpPr>
        <p:spPr/>
        <p:txBody>
          <a:bodyPr/>
          <a:lstStyle/>
          <a:p>
            <a:r>
              <a:rPr lang="en-AU"/>
              <a:t>[Add Presenter contact details here]</a:t>
            </a:r>
          </a:p>
        </p:txBody>
      </p:sp>
      <p:sp>
        <p:nvSpPr>
          <p:cNvPr id="6" name="Slide Number Placeholder 5"/>
          <p:cNvSpPr>
            <a:spLocks noGrp="1"/>
          </p:cNvSpPr>
          <p:nvPr>
            <p:ph type="sldNum" sz="quarter" idx="12"/>
          </p:nvPr>
        </p:nvSpPr>
        <p:spPr/>
        <p:txBody>
          <a:bodyPr/>
          <a:lstStyle/>
          <a:p>
            <a:fld id="{13D2BD4F-ED21-46EC-B9E1-362F8586AFD2}" type="slidenum">
              <a:rPr lang="en-AU" smtClean="0"/>
              <a:pPr/>
              <a:t>18</a:t>
            </a:fld>
            <a:endParaRPr lang="en-AU"/>
          </a:p>
        </p:txBody>
      </p:sp>
    </p:spTree>
    <p:extLst>
      <p:ext uri="{BB962C8B-B14F-4D97-AF65-F5344CB8AC3E}">
        <p14:creationId xmlns:p14="http://schemas.microsoft.com/office/powerpoint/2010/main" val="17640361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100" dirty="0">
                <a:latin typeface="Times New Roman" panose="02020603050405020304" pitchFamily="18" charset="0"/>
                <a:cs typeface="Times New Roman" panose="02020603050405020304" pitchFamily="18" charset="0"/>
              </a:rPr>
              <a:t>The ability of IT assets and SMA capabilities to provide organizational benefits may change over time in turbulent environments. The RBV has been criticized as being too ‘static’ in nature, and dynamic capabilities have been proposed as a means of renewing and reconfiguring IT assets and SMA capabilities to ensure they continue to provide benefits and competitive advantage. </a:t>
            </a:r>
          </a:p>
          <a:p>
            <a:r>
              <a:rPr lang="en-AU" sz="1100" dirty="0">
                <a:latin typeface="Times New Roman" panose="02020603050405020304" pitchFamily="18" charset="0"/>
                <a:cs typeface="Times New Roman" panose="02020603050405020304" pitchFamily="18" charset="0"/>
              </a:rPr>
              <a:t>Dynamic capabilities are conceptualized as ‘second order’ constructs, as they are not directly involved in the production of goods or provision of services. Their role is to renew and reconfigure other ‘first order’ assets and capabilities, to ensure they remain valuable, rare, inimitable and non-substitutable (VRIN).</a:t>
            </a:r>
          </a:p>
          <a:p>
            <a:endParaRPr lang="en-AU" sz="1100" dirty="0">
              <a:latin typeface="Times New Roman" panose="02020603050405020304" pitchFamily="18" charset="0"/>
              <a:cs typeface="Times New Roman" panose="02020603050405020304" pitchFamily="18" charset="0"/>
            </a:endParaRPr>
          </a:p>
          <a:p>
            <a:r>
              <a:rPr lang="en-AU" sz="1100" dirty="0">
                <a:latin typeface="Times New Roman" panose="02020603050405020304" pitchFamily="18" charset="0"/>
                <a:cs typeface="Times New Roman" panose="02020603050405020304" pitchFamily="18" charset="0"/>
              </a:rPr>
              <a:t>In the context of SMA resources, </a:t>
            </a:r>
            <a:r>
              <a:rPr lang="en-AU" sz="1100" b="1" dirty="0">
                <a:latin typeface="Times New Roman" panose="02020603050405020304" pitchFamily="18" charset="0"/>
                <a:cs typeface="Times New Roman" panose="02020603050405020304" pitchFamily="18" charset="0"/>
              </a:rPr>
              <a:t>search and select routines involve identifying opportunities to exploit SMA in order to provide increased organizational benefits.</a:t>
            </a:r>
          </a:p>
          <a:p>
            <a:endParaRPr lang="en-AU" sz="1100" dirty="0">
              <a:latin typeface="Times New Roman" panose="02020603050405020304" pitchFamily="18" charset="0"/>
              <a:cs typeface="Times New Roman" panose="02020603050405020304" pitchFamily="18" charset="0"/>
            </a:endParaRPr>
          </a:p>
          <a:p>
            <a:r>
              <a:rPr lang="en-AU" sz="1100" dirty="0">
                <a:latin typeface="Times New Roman" panose="02020603050405020304" pitchFamily="18" charset="0"/>
                <a:cs typeface="Times New Roman" panose="02020603050405020304" pitchFamily="18" charset="0"/>
              </a:rPr>
              <a:t>Asset orchestration involves implementing the selected SMA opportunity by identifying required IT assets and SMA capabilities and sourcing them.</a:t>
            </a:r>
          </a:p>
        </p:txBody>
      </p:sp>
      <p:sp>
        <p:nvSpPr>
          <p:cNvPr id="4" name="Header Placeholder 3"/>
          <p:cNvSpPr>
            <a:spLocks noGrp="1"/>
          </p:cNvSpPr>
          <p:nvPr>
            <p:ph type="hdr" sz="quarter" idx="10"/>
          </p:nvPr>
        </p:nvSpPr>
        <p:spPr/>
        <p:txBody>
          <a:bodyPr/>
          <a:lstStyle/>
          <a:p>
            <a:r>
              <a:rPr lang="en-AU"/>
              <a:t>[Add presentation title, presenter name here]</a:t>
            </a:r>
          </a:p>
        </p:txBody>
      </p:sp>
      <p:sp>
        <p:nvSpPr>
          <p:cNvPr id="5" name="Footer Placeholder 4"/>
          <p:cNvSpPr>
            <a:spLocks noGrp="1"/>
          </p:cNvSpPr>
          <p:nvPr>
            <p:ph type="ftr" sz="quarter" idx="11"/>
          </p:nvPr>
        </p:nvSpPr>
        <p:spPr/>
        <p:txBody>
          <a:bodyPr/>
          <a:lstStyle/>
          <a:p>
            <a:r>
              <a:rPr lang="en-AU"/>
              <a:t>[Add Presenter contact details here]</a:t>
            </a:r>
          </a:p>
        </p:txBody>
      </p:sp>
      <p:sp>
        <p:nvSpPr>
          <p:cNvPr id="6" name="Slide Number Placeholder 5"/>
          <p:cNvSpPr>
            <a:spLocks noGrp="1"/>
          </p:cNvSpPr>
          <p:nvPr>
            <p:ph type="sldNum" sz="quarter" idx="12"/>
          </p:nvPr>
        </p:nvSpPr>
        <p:spPr/>
        <p:txBody>
          <a:bodyPr/>
          <a:lstStyle/>
          <a:p>
            <a:fld id="{13D2BD4F-ED21-46EC-B9E1-362F8586AFD2}" type="slidenum">
              <a:rPr lang="en-AU" smtClean="0"/>
              <a:pPr/>
              <a:t>19</a:t>
            </a:fld>
            <a:endParaRPr lang="en-AU"/>
          </a:p>
        </p:txBody>
      </p:sp>
    </p:spTree>
    <p:extLst>
      <p:ext uri="{BB962C8B-B14F-4D97-AF65-F5344CB8AC3E}">
        <p14:creationId xmlns:p14="http://schemas.microsoft.com/office/powerpoint/2010/main" val="2222642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9702EEF7-10B8-48BD-98D2-6BEDC41F7233}" type="slidenum">
              <a:rPr lang="en-GB" smtClean="0"/>
              <a:t>2</a:t>
            </a:fld>
            <a:endParaRPr lang="en-GB"/>
          </a:p>
        </p:txBody>
      </p:sp>
    </p:spTree>
    <p:extLst>
      <p:ext uri="{BB962C8B-B14F-4D97-AF65-F5344CB8AC3E}">
        <p14:creationId xmlns:p14="http://schemas.microsoft.com/office/powerpoint/2010/main" val="13403649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AU" sz="1100" dirty="0">
                <a:latin typeface="Times New Roman" panose="02020603050405020304" pitchFamily="18" charset="0"/>
                <a:cs typeface="Times New Roman" panose="02020603050405020304" pitchFamily="18" charset="0"/>
              </a:rPr>
              <a:t>Better understanding of </a:t>
            </a:r>
            <a:r>
              <a:rPr lang="en-AU" sz="1100" b="1" dirty="0">
                <a:latin typeface="Times New Roman" panose="02020603050405020304" pitchFamily="18" charset="0"/>
                <a:cs typeface="Times New Roman" panose="02020603050405020304" pitchFamily="18" charset="0"/>
              </a:rPr>
              <a:t>customer satisfaction levels, improved customer engagement and better knowledge of customer sentiments about products and services</a:t>
            </a:r>
            <a:r>
              <a:rPr lang="en-AU" sz="1100" dirty="0">
                <a:latin typeface="Times New Roman" panose="02020603050405020304" pitchFamily="18" charset="0"/>
                <a:cs typeface="Times New Roman" panose="02020603050405020304" pitchFamily="18" charset="0"/>
              </a:rPr>
              <a:t>.</a:t>
            </a:r>
          </a:p>
          <a:p>
            <a:pPr marL="228600" indent="-228600">
              <a:buFont typeface="+mj-lt"/>
              <a:buAutoNum type="arabicPeriod"/>
            </a:pPr>
            <a:r>
              <a:rPr lang="en-AU" sz="1100" dirty="0">
                <a:latin typeface="Times New Roman" panose="02020603050405020304" pitchFamily="18" charset="0"/>
                <a:cs typeface="Times New Roman" panose="02020603050405020304" pitchFamily="18" charset="0"/>
              </a:rPr>
              <a:t>Financial-related benefits are often indirectly related to customer-related and organizational effectiveness-related benefits and may take some time to occur.</a:t>
            </a:r>
          </a:p>
          <a:p>
            <a:pPr marL="228600" indent="-228600">
              <a:buFont typeface="+mj-lt"/>
              <a:buAutoNum type="arabicPeriod"/>
            </a:pPr>
            <a:r>
              <a:rPr lang="en-AU" sz="1100" b="1" dirty="0">
                <a:latin typeface="Times New Roman" panose="02020603050405020304" pitchFamily="18" charset="0"/>
                <a:cs typeface="Times New Roman" panose="02020603050405020304" pitchFamily="18" charset="0"/>
              </a:rPr>
              <a:t>Higher levels of innovation, and improved production and supply chain flexibility and improved marketing campaign success</a:t>
            </a:r>
            <a:r>
              <a:rPr lang="en-AU" sz="1100" dirty="0">
                <a:latin typeface="Times New Roman" panose="02020603050405020304" pitchFamily="18" charset="0"/>
                <a:cs typeface="Times New Roman" panose="02020603050405020304" pitchFamily="18" charset="0"/>
              </a:rPr>
              <a:t>.</a:t>
            </a:r>
          </a:p>
        </p:txBody>
      </p:sp>
      <p:sp>
        <p:nvSpPr>
          <p:cNvPr id="4" name="Header Placeholder 3"/>
          <p:cNvSpPr>
            <a:spLocks noGrp="1"/>
          </p:cNvSpPr>
          <p:nvPr>
            <p:ph type="hdr" sz="quarter" idx="10"/>
          </p:nvPr>
        </p:nvSpPr>
        <p:spPr/>
        <p:txBody>
          <a:bodyPr/>
          <a:lstStyle/>
          <a:p>
            <a:r>
              <a:rPr lang="en-AU"/>
              <a:t>[Add presentation title, presenter name here]</a:t>
            </a:r>
          </a:p>
        </p:txBody>
      </p:sp>
      <p:sp>
        <p:nvSpPr>
          <p:cNvPr id="5" name="Footer Placeholder 4"/>
          <p:cNvSpPr>
            <a:spLocks noGrp="1"/>
          </p:cNvSpPr>
          <p:nvPr>
            <p:ph type="ftr" sz="quarter" idx="11"/>
          </p:nvPr>
        </p:nvSpPr>
        <p:spPr/>
        <p:txBody>
          <a:bodyPr/>
          <a:lstStyle/>
          <a:p>
            <a:r>
              <a:rPr lang="en-AU"/>
              <a:t>[Add Presenter contact details here]</a:t>
            </a:r>
          </a:p>
        </p:txBody>
      </p:sp>
      <p:sp>
        <p:nvSpPr>
          <p:cNvPr id="6" name="Slide Number Placeholder 5"/>
          <p:cNvSpPr>
            <a:spLocks noGrp="1"/>
          </p:cNvSpPr>
          <p:nvPr>
            <p:ph type="sldNum" sz="quarter" idx="12"/>
          </p:nvPr>
        </p:nvSpPr>
        <p:spPr/>
        <p:txBody>
          <a:bodyPr/>
          <a:lstStyle/>
          <a:p>
            <a:fld id="{13D2BD4F-ED21-46EC-B9E1-362F8586AFD2}" type="slidenum">
              <a:rPr lang="en-AU" smtClean="0"/>
              <a:pPr/>
              <a:t>20</a:t>
            </a:fld>
            <a:endParaRPr lang="en-AU"/>
          </a:p>
        </p:txBody>
      </p:sp>
    </p:spTree>
    <p:extLst>
      <p:ext uri="{BB962C8B-B14F-4D97-AF65-F5344CB8AC3E}">
        <p14:creationId xmlns:p14="http://schemas.microsoft.com/office/powerpoint/2010/main" val="24693088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100" dirty="0">
                <a:latin typeface="Times New Roman" panose="02020603050405020304" pitchFamily="18" charset="0"/>
                <a:cs typeface="Times New Roman" panose="02020603050405020304" pitchFamily="18" charset="0"/>
              </a:rPr>
              <a:t>Social media analytics involves a three-stage process: “capture,” “understand,” and “present” (see Figure 1), the CUP framework. Capture involves obtaining relevant social media data by monitoring, or “listening,” to various social-media sources, archiving relevant data and extracting pertinent information. It can be done by a company itself or through a third-party vendor. Not all captured data is useful, however. Understand selects relevant data for </a:t>
            </a:r>
            <a:r>
              <a:rPr lang="en-AU" sz="1100" dirty="0" err="1">
                <a:latin typeface="Times New Roman" panose="02020603050405020304" pitchFamily="18" charset="0"/>
                <a:cs typeface="Times New Roman" panose="02020603050405020304" pitchFamily="18" charset="0"/>
              </a:rPr>
              <a:t>modeling</a:t>
            </a:r>
            <a:r>
              <a:rPr lang="en-AU" sz="1100" dirty="0">
                <a:latin typeface="Times New Roman" panose="02020603050405020304" pitchFamily="18" charset="0"/>
                <a:cs typeface="Times New Roman" panose="02020603050405020304" pitchFamily="18" charset="0"/>
              </a:rPr>
              <a:t> while removing noisy low-quality data, using various advanced data analytic methods on the data and gain insight from them. And present deals with displaying findings from the understand state in a meaningful way.</a:t>
            </a:r>
          </a:p>
          <a:p>
            <a:endParaRPr lang="en-AU" sz="1100" dirty="0">
              <a:latin typeface="Times New Roman" panose="02020603050405020304" pitchFamily="18" charset="0"/>
              <a:cs typeface="Times New Roman" panose="02020603050405020304" pitchFamily="18" charset="0"/>
            </a:endParaRPr>
          </a:p>
          <a:p>
            <a:r>
              <a:rPr lang="en-AU" sz="1100" dirty="0">
                <a:latin typeface="Times New Roman" panose="02020603050405020304" pitchFamily="18" charset="0"/>
                <a:cs typeface="Times New Roman" panose="02020603050405020304" pitchFamily="18" charset="0"/>
              </a:rPr>
              <a:t>There is also some overlap among the stages; for instance, the understand stage creates models that can help in the capture stage. Likewise, visual analytics supports human judgments that complement the understand stage, as well as assist in the present stage. The stages are conducted in an ongoing, iterative manner rather than strictly linearly. If the models in the understand stage fail to reveal useful patterns, they may be improved by capturing additional data to increase their predictive power. Likewise, if presented results are not interesting or lack predictive power, it may be necessary to return to the understand or capture stages to adjust the data or tune the parameters used in the analytics. A system supporting social media analytics may go through several iterations before being truly useful.</a:t>
            </a:r>
          </a:p>
          <a:p>
            <a:endParaRPr lang="en-AU" sz="1100" dirty="0">
              <a:latin typeface="Times New Roman" panose="02020603050405020304" pitchFamily="18"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r>
              <a:rPr lang="en-AU"/>
              <a:t>[Add presentation title, presenter name here]</a:t>
            </a:r>
          </a:p>
        </p:txBody>
      </p:sp>
      <p:sp>
        <p:nvSpPr>
          <p:cNvPr id="5" name="Footer Placeholder 4"/>
          <p:cNvSpPr>
            <a:spLocks noGrp="1"/>
          </p:cNvSpPr>
          <p:nvPr>
            <p:ph type="ftr" sz="quarter" idx="11"/>
          </p:nvPr>
        </p:nvSpPr>
        <p:spPr/>
        <p:txBody>
          <a:bodyPr/>
          <a:lstStyle/>
          <a:p>
            <a:r>
              <a:rPr lang="en-AU"/>
              <a:t>[Add Presenter contact details here]</a:t>
            </a:r>
          </a:p>
        </p:txBody>
      </p:sp>
      <p:sp>
        <p:nvSpPr>
          <p:cNvPr id="6" name="Slide Number Placeholder 5"/>
          <p:cNvSpPr>
            <a:spLocks noGrp="1"/>
          </p:cNvSpPr>
          <p:nvPr>
            <p:ph type="sldNum" sz="quarter" idx="12"/>
          </p:nvPr>
        </p:nvSpPr>
        <p:spPr/>
        <p:txBody>
          <a:bodyPr/>
          <a:lstStyle/>
          <a:p>
            <a:fld id="{13D2BD4F-ED21-46EC-B9E1-362F8586AFD2}" type="slidenum">
              <a:rPr lang="en-AU" smtClean="0"/>
              <a:pPr/>
              <a:t>21</a:t>
            </a:fld>
            <a:endParaRPr lang="en-AU"/>
          </a:p>
        </p:txBody>
      </p:sp>
    </p:spTree>
    <p:extLst>
      <p:ext uri="{BB962C8B-B14F-4D97-AF65-F5344CB8AC3E}">
        <p14:creationId xmlns:p14="http://schemas.microsoft.com/office/powerpoint/2010/main" val="16231826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sz="1100" dirty="0">
                <a:latin typeface="Times New Roman" panose="02020603050405020304" pitchFamily="18" charset="0"/>
                <a:cs typeface="Times New Roman" panose="02020603050405020304" pitchFamily="18" charset="0"/>
              </a:rPr>
              <a:t>(such as Facebook, Twitter, and YouTube)</a:t>
            </a:r>
          </a:p>
          <a:p>
            <a:pPr marL="171450" indent="-171450">
              <a:buFont typeface="Arial" panose="020B0604020202020204" pitchFamily="34" charset="0"/>
              <a:buChar char="•"/>
            </a:pPr>
            <a:r>
              <a:rPr lang="en-AU" sz="1100" dirty="0">
                <a:latin typeface="Times New Roman" panose="02020603050405020304" pitchFamily="18" charset="0"/>
                <a:cs typeface="Times New Roman" panose="02020603050405020304" pitchFamily="18" charset="0"/>
              </a:rPr>
              <a:t>(such as Internet forums, blogs, microblogs, wikis, news sites, picture-sharing sites, podcasts, and social-bookmarking sites)</a:t>
            </a:r>
          </a:p>
          <a:p>
            <a:pPr marL="171450" indent="-171450">
              <a:buFont typeface="Arial" panose="020B0604020202020204" pitchFamily="34" charset="0"/>
              <a:buChar char="•"/>
            </a:pPr>
            <a:r>
              <a:rPr lang="en-AU" sz="1100" dirty="0">
                <a:latin typeface="Times New Roman" panose="02020603050405020304" pitchFamily="18" charset="0"/>
                <a:cs typeface="Times New Roman" panose="02020603050405020304" pitchFamily="18" charset="0"/>
              </a:rPr>
              <a:t>Including data modelling, data and record linking from different sources, stemming, part-of-speech tagging, feature extraction, and other syntactic and semantic operations that support analysis.</a:t>
            </a:r>
          </a:p>
          <a:p>
            <a:pPr marL="171450" indent="-171450">
              <a:buFont typeface="Arial" panose="020B0604020202020204" pitchFamily="34" charset="0"/>
              <a:buChar char="•"/>
            </a:pPr>
            <a:r>
              <a:rPr lang="en-AU" sz="1100" dirty="0">
                <a:latin typeface="Times New Roman" panose="02020603050405020304" pitchFamily="18" charset="0"/>
                <a:cs typeface="Times New Roman" panose="02020603050405020304" pitchFamily="18" charset="0"/>
              </a:rPr>
              <a:t>Information about businesses, users, and events, as well as user comments and feedback and other information, is also extracted for later analytical modelling and analysis.</a:t>
            </a:r>
          </a:p>
          <a:p>
            <a:endParaRPr lang="en-AU" sz="1100" dirty="0">
              <a:latin typeface="Times New Roman" panose="02020603050405020304" pitchFamily="18"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r>
              <a:rPr lang="en-AU"/>
              <a:t>[Add presentation title, presenter name here]</a:t>
            </a:r>
          </a:p>
        </p:txBody>
      </p:sp>
      <p:sp>
        <p:nvSpPr>
          <p:cNvPr id="5" name="Footer Placeholder 4"/>
          <p:cNvSpPr>
            <a:spLocks noGrp="1"/>
          </p:cNvSpPr>
          <p:nvPr>
            <p:ph type="ftr" sz="quarter" idx="11"/>
          </p:nvPr>
        </p:nvSpPr>
        <p:spPr/>
        <p:txBody>
          <a:bodyPr/>
          <a:lstStyle/>
          <a:p>
            <a:r>
              <a:rPr lang="en-AU"/>
              <a:t>[Add Presenter contact details here]</a:t>
            </a:r>
          </a:p>
        </p:txBody>
      </p:sp>
      <p:sp>
        <p:nvSpPr>
          <p:cNvPr id="6" name="Slide Number Placeholder 5"/>
          <p:cNvSpPr>
            <a:spLocks noGrp="1"/>
          </p:cNvSpPr>
          <p:nvPr>
            <p:ph type="sldNum" sz="quarter" idx="12"/>
          </p:nvPr>
        </p:nvSpPr>
        <p:spPr/>
        <p:txBody>
          <a:bodyPr/>
          <a:lstStyle/>
          <a:p>
            <a:fld id="{13D2BD4F-ED21-46EC-B9E1-362F8586AFD2}" type="slidenum">
              <a:rPr lang="en-AU" smtClean="0"/>
              <a:pPr/>
              <a:t>22</a:t>
            </a:fld>
            <a:endParaRPr lang="en-AU"/>
          </a:p>
        </p:txBody>
      </p:sp>
    </p:spTree>
    <p:extLst>
      <p:ext uri="{BB962C8B-B14F-4D97-AF65-F5344CB8AC3E}">
        <p14:creationId xmlns:p14="http://schemas.microsoft.com/office/powerpoint/2010/main" val="2408212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100" dirty="0">
                <a:latin typeface="Times New Roman" panose="02020603050405020304" pitchFamily="18" charset="0"/>
                <a:cs typeface="Times New Roman" panose="02020603050405020304" pitchFamily="18" charset="0"/>
              </a:rPr>
              <a:t>When a business collects the conversations related to its products and operations, it must then assess their meaning and generate metrics useful for decision making — the understand stage.</a:t>
            </a:r>
          </a:p>
          <a:p>
            <a:endParaRPr lang="en-AU" sz="1100" dirty="0">
              <a:latin typeface="Times New Roman" panose="02020603050405020304" pitchFamily="18" charset="0"/>
              <a:cs typeface="Times New Roman" panose="02020603050405020304" pitchFamily="18" charset="0"/>
            </a:endParaRPr>
          </a:p>
          <a:p>
            <a:r>
              <a:rPr lang="en-AU" sz="1100" dirty="0">
                <a:latin typeface="Times New Roman" panose="02020603050405020304" pitchFamily="18" charset="0"/>
                <a:cs typeface="Times New Roman" panose="02020603050405020304" pitchFamily="18" charset="0"/>
              </a:rPr>
              <a:t>Since the capture stage gathers data from many users and sources, a sizeable portion may be noisy and thus have to be removed prior to meaningful analysis.</a:t>
            </a:r>
          </a:p>
          <a:p>
            <a:endParaRPr lang="en-AU" sz="1100" dirty="0">
              <a:latin typeface="Times New Roman" panose="02020603050405020304" pitchFamily="18" charset="0"/>
              <a:cs typeface="Times New Roman" panose="02020603050405020304" pitchFamily="18" charset="0"/>
            </a:endParaRPr>
          </a:p>
          <a:p>
            <a:r>
              <a:rPr lang="en-AU" sz="1100" dirty="0">
                <a:latin typeface="Times New Roman" panose="02020603050405020304" pitchFamily="18" charset="0"/>
                <a:cs typeface="Times New Roman" panose="02020603050405020304" pitchFamily="18" charset="0"/>
              </a:rPr>
              <a:t>The understand stage provides information about user sentiment— how customers feel about a business and its products—and their behaviour, including the likelihood of, say, purchasing in response to an ad campaign. Many useful metrics and trends about users can be produced in this stage, covering their backgrounds, interests, concerns, and networks of relationships.</a:t>
            </a:r>
          </a:p>
          <a:p>
            <a:endParaRPr lang="en-AU" sz="1100" dirty="0">
              <a:latin typeface="Times New Roman" panose="02020603050405020304" pitchFamily="18" charset="0"/>
              <a:cs typeface="Times New Roman" panose="02020603050405020304" pitchFamily="18" charset="0"/>
            </a:endParaRPr>
          </a:p>
          <a:p>
            <a:r>
              <a:rPr lang="en-AU" sz="1100" dirty="0">
                <a:latin typeface="Times New Roman" panose="02020603050405020304" pitchFamily="18" charset="0"/>
                <a:cs typeface="Times New Roman" panose="02020603050405020304" pitchFamily="18" charset="0"/>
              </a:rPr>
              <a:t>Its results will have a significant effect on the information and metrics in the present stage, thus the success of future decisions or actions a business might take.</a:t>
            </a:r>
          </a:p>
        </p:txBody>
      </p:sp>
      <p:sp>
        <p:nvSpPr>
          <p:cNvPr id="4" name="Header Placeholder 3"/>
          <p:cNvSpPr>
            <a:spLocks noGrp="1"/>
          </p:cNvSpPr>
          <p:nvPr>
            <p:ph type="hdr" sz="quarter" idx="10"/>
          </p:nvPr>
        </p:nvSpPr>
        <p:spPr/>
        <p:txBody>
          <a:bodyPr/>
          <a:lstStyle/>
          <a:p>
            <a:r>
              <a:rPr lang="en-AU"/>
              <a:t>[Add presentation title, presenter name here]</a:t>
            </a:r>
          </a:p>
        </p:txBody>
      </p:sp>
      <p:sp>
        <p:nvSpPr>
          <p:cNvPr id="5" name="Footer Placeholder 4"/>
          <p:cNvSpPr>
            <a:spLocks noGrp="1"/>
          </p:cNvSpPr>
          <p:nvPr>
            <p:ph type="ftr" sz="quarter" idx="11"/>
          </p:nvPr>
        </p:nvSpPr>
        <p:spPr/>
        <p:txBody>
          <a:bodyPr/>
          <a:lstStyle/>
          <a:p>
            <a:r>
              <a:rPr lang="en-AU"/>
              <a:t>[Add Presenter contact details here]</a:t>
            </a:r>
          </a:p>
        </p:txBody>
      </p:sp>
      <p:sp>
        <p:nvSpPr>
          <p:cNvPr id="6" name="Slide Number Placeholder 5"/>
          <p:cNvSpPr>
            <a:spLocks noGrp="1"/>
          </p:cNvSpPr>
          <p:nvPr>
            <p:ph type="sldNum" sz="quarter" idx="12"/>
          </p:nvPr>
        </p:nvSpPr>
        <p:spPr/>
        <p:txBody>
          <a:bodyPr/>
          <a:lstStyle/>
          <a:p>
            <a:fld id="{13D2BD4F-ED21-46EC-B9E1-362F8586AFD2}" type="slidenum">
              <a:rPr lang="en-AU" smtClean="0"/>
              <a:pPr/>
              <a:t>23</a:t>
            </a:fld>
            <a:endParaRPr lang="en-AU"/>
          </a:p>
        </p:txBody>
      </p:sp>
    </p:spTree>
    <p:extLst>
      <p:ext uri="{BB962C8B-B14F-4D97-AF65-F5344CB8AC3E}">
        <p14:creationId xmlns:p14="http://schemas.microsoft.com/office/powerpoint/2010/main" val="14086551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100" dirty="0">
                <a:latin typeface="Times New Roman" panose="02020603050405020304" pitchFamily="18" charset="0"/>
                <a:cs typeface="Times New Roman" panose="02020603050405020304" pitchFamily="18" charset="0"/>
              </a:rPr>
              <a:t>One commonly used interface design is the visual dashboard, which aggregates and displays information from multiple sources.</a:t>
            </a:r>
          </a:p>
        </p:txBody>
      </p:sp>
      <p:sp>
        <p:nvSpPr>
          <p:cNvPr id="4" name="Header Placeholder 3"/>
          <p:cNvSpPr>
            <a:spLocks noGrp="1"/>
          </p:cNvSpPr>
          <p:nvPr>
            <p:ph type="hdr" sz="quarter" idx="10"/>
          </p:nvPr>
        </p:nvSpPr>
        <p:spPr/>
        <p:txBody>
          <a:bodyPr/>
          <a:lstStyle/>
          <a:p>
            <a:r>
              <a:rPr lang="en-AU"/>
              <a:t>[Add presentation title, presenter name here]</a:t>
            </a:r>
          </a:p>
        </p:txBody>
      </p:sp>
      <p:sp>
        <p:nvSpPr>
          <p:cNvPr id="5" name="Footer Placeholder 4"/>
          <p:cNvSpPr>
            <a:spLocks noGrp="1"/>
          </p:cNvSpPr>
          <p:nvPr>
            <p:ph type="ftr" sz="quarter" idx="11"/>
          </p:nvPr>
        </p:nvSpPr>
        <p:spPr/>
        <p:txBody>
          <a:bodyPr/>
          <a:lstStyle/>
          <a:p>
            <a:r>
              <a:rPr lang="en-AU"/>
              <a:t>[Add Presenter contact details here]</a:t>
            </a:r>
          </a:p>
        </p:txBody>
      </p:sp>
      <p:sp>
        <p:nvSpPr>
          <p:cNvPr id="6" name="Slide Number Placeholder 5"/>
          <p:cNvSpPr>
            <a:spLocks noGrp="1"/>
          </p:cNvSpPr>
          <p:nvPr>
            <p:ph type="sldNum" sz="quarter" idx="12"/>
          </p:nvPr>
        </p:nvSpPr>
        <p:spPr/>
        <p:txBody>
          <a:bodyPr/>
          <a:lstStyle/>
          <a:p>
            <a:fld id="{13D2BD4F-ED21-46EC-B9E1-362F8586AFD2}" type="slidenum">
              <a:rPr lang="en-AU" smtClean="0"/>
              <a:pPr/>
              <a:t>24</a:t>
            </a:fld>
            <a:endParaRPr lang="en-AU"/>
          </a:p>
        </p:txBody>
      </p:sp>
    </p:spTree>
    <p:extLst>
      <p:ext uri="{BB962C8B-B14F-4D97-AF65-F5344CB8AC3E}">
        <p14:creationId xmlns:p14="http://schemas.microsoft.com/office/powerpoint/2010/main" val="37637213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100" dirty="0">
                <a:latin typeface="Times New Roman" panose="02020603050405020304" pitchFamily="18" charset="0"/>
                <a:cs typeface="Times New Roman" panose="02020603050405020304" pitchFamily="18" charset="0"/>
              </a:rPr>
              <a:t>Social media analytics encompasses a variety of modelling and analytical techniques from different fields. Here, we highlight the most instrumental in understanding, analysing, and presenting large amounts of social media data.</a:t>
            </a:r>
          </a:p>
          <a:p>
            <a:endParaRPr lang="en-AU" sz="1100" dirty="0">
              <a:latin typeface="Times New Roman" panose="02020603050405020304" pitchFamily="18" charset="0"/>
              <a:cs typeface="Times New Roman" panose="02020603050405020304" pitchFamily="18" charset="0"/>
            </a:endParaRPr>
          </a:p>
          <a:p>
            <a:r>
              <a:rPr lang="en-AU" sz="1100" dirty="0">
                <a:latin typeface="Times New Roman" panose="02020603050405020304" pitchFamily="18" charset="0"/>
                <a:cs typeface="Times New Roman" panose="02020603050405020304" pitchFamily="18" charset="0"/>
              </a:rPr>
              <a:t>Some techniques support several stages of social media analytics: Sentiment analysis and trend analysis primarily support the understand stage; topic modelling and social network analysis have primarily application in the understand stage but can support the capture and present stages as well; and visual analytics spans the understand and the present stages.</a:t>
            </a:r>
          </a:p>
        </p:txBody>
      </p:sp>
      <p:sp>
        <p:nvSpPr>
          <p:cNvPr id="4" name="Header Placeholder 3"/>
          <p:cNvSpPr>
            <a:spLocks noGrp="1"/>
          </p:cNvSpPr>
          <p:nvPr>
            <p:ph type="hdr" sz="quarter" idx="10"/>
          </p:nvPr>
        </p:nvSpPr>
        <p:spPr/>
        <p:txBody>
          <a:bodyPr/>
          <a:lstStyle/>
          <a:p>
            <a:r>
              <a:rPr lang="en-AU"/>
              <a:t>[Add presentation title, presenter name here]</a:t>
            </a:r>
          </a:p>
        </p:txBody>
      </p:sp>
      <p:sp>
        <p:nvSpPr>
          <p:cNvPr id="5" name="Footer Placeholder 4"/>
          <p:cNvSpPr>
            <a:spLocks noGrp="1"/>
          </p:cNvSpPr>
          <p:nvPr>
            <p:ph type="ftr" sz="quarter" idx="11"/>
          </p:nvPr>
        </p:nvSpPr>
        <p:spPr/>
        <p:txBody>
          <a:bodyPr/>
          <a:lstStyle/>
          <a:p>
            <a:r>
              <a:rPr lang="en-AU"/>
              <a:t>[Add Presenter contact details here]</a:t>
            </a:r>
          </a:p>
        </p:txBody>
      </p:sp>
      <p:sp>
        <p:nvSpPr>
          <p:cNvPr id="6" name="Slide Number Placeholder 5"/>
          <p:cNvSpPr>
            <a:spLocks noGrp="1"/>
          </p:cNvSpPr>
          <p:nvPr>
            <p:ph type="sldNum" sz="quarter" idx="12"/>
          </p:nvPr>
        </p:nvSpPr>
        <p:spPr/>
        <p:txBody>
          <a:bodyPr/>
          <a:lstStyle/>
          <a:p>
            <a:fld id="{13D2BD4F-ED21-46EC-B9E1-362F8586AFD2}" type="slidenum">
              <a:rPr lang="en-AU" smtClean="0"/>
              <a:pPr/>
              <a:t>25</a:t>
            </a:fld>
            <a:endParaRPr lang="en-AU"/>
          </a:p>
        </p:txBody>
      </p:sp>
    </p:spTree>
    <p:extLst>
      <p:ext uri="{BB962C8B-B14F-4D97-AF65-F5344CB8AC3E}">
        <p14:creationId xmlns:p14="http://schemas.microsoft.com/office/powerpoint/2010/main" val="24171544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100" dirty="0">
                <a:latin typeface="Times New Roman" panose="02020603050405020304" pitchFamily="18" charset="0"/>
                <a:cs typeface="Times New Roman" panose="02020603050405020304" pitchFamily="18" charset="0"/>
              </a:rPr>
              <a:t>Opinion mining, or sentiment analysis, is the core technique behind many social media monitoring systems and trend-analysis applications</a:t>
            </a:r>
          </a:p>
          <a:p>
            <a:endParaRPr lang="en-AU" sz="1100" dirty="0">
              <a:latin typeface="Times New Roman" panose="02020603050405020304" pitchFamily="18" charset="0"/>
              <a:cs typeface="Times New Roman" panose="02020603050405020304" pitchFamily="18" charset="0"/>
            </a:endParaRPr>
          </a:p>
          <a:p>
            <a:r>
              <a:rPr lang="en-AU" sz="1100" dirty="0">
                <a:latin typeface="Times New Roman" panose="02020603050405020304" pitchFamily="18" charset="0"/>
                <a:cs typeface="Times New Roman" panose="02020603050405020304" pitchFamily="18" charset="0"/>
              </a:rPr>
              <a:t>The process of computationally identifying and categorizing opinions expressed in a piece of text, especially in order to determine whether the writer's attitude towards a particular topic, product, etc. is positive, negative, or neutral.</a:t>
            </a:r>
          </a:p>
          <a:p>
            <a:endParaRPr lang="en-AU" sz="1100" dirty="0">
              <a:latin typeface="Times New Roman" panose="02020603050405020304" pitchFamily="18" charset="0"/>
              <a:cs typeface="Times New Roman" panose="02020603050405020304" pitchFamily="18" charset="0"/>
            </a:endParaRPr>
          </a:p>
          <a:p>
            <a:r>
              <a:rPr lang="en-AU" sz="1100" dirty="0">
                <a:latin typeface="Times New Roman" panose="02020603050405020304" pitchFamily="18" charset="0"/>
                <a:cs typeface="Times New Roman" panose="02020603050405020304" pitchFamily="18" charset="0"/>
              </a:rPr>
              <a:t>Such subjective information extracted about people, products, and services supports predicting the movement of stock markets, identifying market trends, analysing product defects, and managing crises.</a:t>
            </a:r>
          </a:p>
          <a:p>
            <a:endParaRPr lang="en-AU" sz="11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AU" sz="1100" dirty="0">
                <a:latin typeface="Times New Roman" panose="02020603050405020304" pitchFamily="18" charset="0"/>
                <a:cs typeface="Times New Roman" panose="02020603050405020304" pitchFamily="18" charset="0"/>
              </a:rPr>
              <a:t>“</a:t>
            </a:r>
            <a:r>
              <a:rPr lang="en-AU" sz="1100" u="sng" dirty="0">
                <a:latin typeface="Times New Roman" panose="02020603050405020304" pitchFamily="18" charset="0"/>
                <a:cs typeface="Times New Roman" panose="02020603050405020304" pitchFamily="18" charset="0"/>
              </a:rPr>
              <a:t>Word counts</a:t>
            </a:r>
            <a:r>
              <a:rPr lang="en-AU" sz="1100" dirty="0">
                <a:latin typeface="Times New Roman" panose="02020603050405020304" pitchFamily="18" charset="0"/>
                <a:cs typeface="Times New Roman" panose="02020603050405020304" pitchFamily="18" charset="0"/>
              </a:rPr>
              <a:t>” (the more a product is mentioned, the more it is assumed to be liked). </a:t>
            </a:r>
          </a:p>
          <a:p>
            <a:pPr marL="171450" indent="-171450">
              <a:buFont typeface="Arial" panose="020B0604020202020204" pitchFamily="34" charset="0"/>
              <a:buChar char="•"/>
            </a:pPr>
            <a:r>
              <a:rPr lang="en-AU" sz="1100" dirty="0">
                <a:latin typeface="Times New Roman" panose="02020603050405020304" pitchFamily="18" charset="0"/>
                <a:cs typeface="Times New Roman" panose="02020603050405020304" pitchFamily="18" charset="0"/>
              </a:rPr>
              <a:t>“</a:t>
            </a:r>
            <a:r>
              <a:rPr lang="en-AU" sz="1100" u="sng" dirty="0">
                <a:latin typeface="Times New Roman" panose="02020603050405020304" pitchFamily="18" charset="0"/>
                <a:cs typeface="Times New Roman" panose="02020603050405020304" pitchFamily="18" charset="0"/>
              </a:rPr>
              <a:t>polarity lexicons</a:t>
            </a:r>
            <a:r>
              <a:rPr lang="en-AU" sz="1100" dirty="0">
                <a:latin typeface="Times New Roman" panose="02020603050405020304" pitchFamily="18" charset="0"/>
                <a:cs typeface="Times New Roman" panose="02020603050405020304" pitchFamily="18" charset="0"/>
              </a:rPr>
              <a:t>” or lists of positive and negative terms that can be counted when used, as in, say, text messages that mention a product by name.</a:t>
            </a:r>
          </a:p>
          <a:p>
            <a:pPr marL="171450" indent="-171450">
              <a:buFont typeface="Arial" panose="020B0604020202020204" pitchFamily="34" charset="0"/>
              <a:buChar char="•"/>
            </a:pPr>
            <a:r>
              <a:rPr lang="en-AU" sz="1100" dirty="0">
                <a:latin typeface="Times New Roman" panose="02020603050405020304" pitchFamily="18" charset="0"/>
                <a:cs typeface="Times New Roman" panose="02020603050405020304" pitchFamily="18" charset="0"/>
              </a:rPr>
              <a:t>“</a:t>
            </a:r>
            <a:r>
              <a:rPr lang="en-AU" sz="1100" u="sng" dirty="0">
                <a:latin typeface="Times New Roman" panose="02020603050405020304" pitchFamily="18" charset="0"/>
                <a:cs typeface="Times New Roman" panose="02020603050405020304" pitchFamily="18" charset="0"/>
              </a:rPr>
              <a:t>Semantic methods</a:t>
            </a:r>
            <a:r>
              <a:rPr lang="en-AU" sz="1100" dirty="0">
                <a:latin typeface="Times New Roman" panose="02020603050405020304" pitchFamily="18" charset="0"/>
                <a:cs typeface="Times New Roman" panose="02020603050405020304" pitchFamily="18" charset="0"/>
              </a:rPr>
              <a:t>” that may compute lexical “distances” between a product’s name and each of two opposing terms (such as “poor” and “excellent”) to determine sentiment.</a:t>
            </a:r>
          </a:p>
          <a:p>
            <a:endParaRPr lang="en-AU" sz="1100" dirty="0">
              <a:latin typeface="Times New Roman" panose="02020603050405020304" pitchFamily="18"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r>
              <a:rPr lang="en-AU"/>
              <a:t>[Add presentation title, presenter name here]</a:t>
            </a:r>
          </a:p>
        </p:txBody>
      </p:sp>
      <p:sp>
        <p:nvSpPr>
          <p:cNvPr id="5" name="Footer Placeholder 4"/>
          <p:cNvSpPr>
            <a:spLocks noGrp="1"/>
          </p:cNvSpPr>
          <p:nvPr>
            <p:ph type="ftr" sz="quarter" idx="11"/>
          </p:nvPr>
        </p:nvSpPr>
        <p:spPr/>
        <p:txBody>
          <a:bodyPr/>
          <a:lstStyle/>
          <a:p>
            <a:r>
              <a:rPr lang="en-AU"/>
              <a:t>[Add Presenter contact details here]</a:t>
            </a:r>
          </a:p>
        </p:txBody>
      </p:sp>
      <p:sp>
        <p:nvSpPr>
          <p:cNvPr id="6" name="Slide Number Placeholder 5"/>
          <p:cNvSpPr>
            <a:spLocks noGrp="1"/>
          </p:cNvSpPr>
          <p:nvPr>
            <p:ph type="sldNum" sz="quarter" idx="12"/>
          </p:nvPr>
        </p:nvSpPr>
        <p:spPr/>
        <p:txBody>
          <a:bodyPr/>
          <a:lstStyle/>
          <a:p>
            <a:fld id="{13D2BD4F-ED21-46EC-B9E1-362F8586AFD2}" type="slidenum">
              <a:rPr lang="en-AU" smtClean="0"/>
              <a:pPr/>
              <a:t>26</a:t>
            </a:fld>
            <a:endParaRPr lang="en-AU"/>
          </a:p>
        </p:txBody>
      </p:sp>
    </p:spTree>
    <p:extLst>
      <p:ext uri="{BB962C8B-B14F-4D97-AF65-F5344CB8AC3E}">
        <p14:creationId xmlns:p14="http://schemas.microsoft.com/office/powerpoint/2010/main" val="27144891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100" dirty="0">
                <a:latin typeface="Times New Roman" panose="02020603050405020304" pitchFamily="18" charset="0"/>
                <a:cs typeface="Times New Roman" panose="02020603050405020304" pitchFamily="18" charset="0"/>
              </a:rPr>
              <a:t>POLARITY LEXICONS</a:t>
            </a:r>
          </a:p>
          <a:p>
            <a:endParaRPr lang="en-AU" sz="1100" dirty="0">
              <a:latin typeface="Times New Roman" panose="02020603050405020304" pitchFamily="18" charset="0"/>
              <a:cs typeface="Times New Roman" panose="02020603050405020304" pitchFamily="18" charset="0"/>
            </a:endParaRPr>
          </a:p>
          <a:p>
            <a:r>
              <a:rPr lang="en-AU" sz="1100" dirty="0">
                <a:latin typeface="Times New Roman" panose="02020603050405020304" pitchFamily="18" charset="0"/>
                <a:cs typeface="Times New Roman" panose="02020603050405020304" pitchFamily="18" charset="0"/>
              </a:rPr>
              <a:t>This visualization explores the ups and downs of the Bible narrative, using sentiment analysis to quantify when positive and negative events are happening:</a:t>
            </a:r>
          </a:p>
          <a:p>
            <a:endParaRPr lang="en-AU" sz="1100" dirty="0">
              <a:latin typeface="Times New Roman" panose="02020603050405020304" pitchFamily="18" charset="0"/>
              <a:cs typeface="Times New Roman" panose="02020603050405020304" pitchFamily="18" charset="0"/>
            </a:endParaRPr>
          </a:p>
          <a:p>
            <a:r>
              <a:rPr lang="en-AU" sz="1100" dirty="0">
                <a:latin typeface="Times New Roman" panose="02020603050405020304" pitchFamily="18" charset="0"/>
                <a:cs typeface="Times New Roman" panose="02020603050405020304" pitchFamily="18" charset="0"/>
              </a:rPr>
              <a:t>Things start off well with creation, turn negative with Job and the patriarchs, improve again with Moses, dip with the period of the judges.</a:t>
            </a:r>
          </a:p>
          <a:p>
            <a:endParaRPr lang="en-AU" sz="1100" dirty="0">
              <a:latin typeface="Times New Roman" panose="02020603050405020304" pitchFamily="18" charset="0"/>
              <a:cs typeface="Times New Roman" panose="02020603050405020304" pitchFamily="18" charset="0"/>
            </a:endParaRPr>
          </a:p>
          <a:p>
            <a:r>
              <a:rPr lang="en-AU" sz="1100" dirty="0">
                <a:latin typeface="Times New Roman" panose="02020603050405020304" pitchFamily="18" charset="0"/>
                <a:cs typeface="Times New Roman" panose="02020603050405020304" pitchFamily="18" charset="0"/>
              </a:rPr>
              <a:t> In the New Testament, things start off fine with Jesus, then quickly turn negative as opposition to his message grows.</a:t>
            </a:r>
          </a:p>
        </p:txBody>
      </p:sp>
      <p:sp>
        <p:nvSpPr>
          <p:cNvPr id="4" name="Header Placeholder 3"/>
          <p:cNvSpPr>
            <a:spLocks noGrp="1"/>
          </p:cNvSpPr>
          <p:nvPr>
            <p:ph type="hdr" sz="quarter" idx="10"/>
          </p:nvPr>
        </p:nvSpPr>
        <p:spPr/>
        <p:txBody>
          <a:bodyPr/>
          <a:lstStyle/>
          <a:p>
            <a:r>
              <a:rPr lang="en-AU"/>
              <a:t>[Add presentation title, presenter name here]</a:t>
            </a:r>
          </a:p>
        </p:txBody>
      </p:sp>
      <p:sp>
        <p:nvSpPr>
          <p:cNvPr id="5" name="Footer Placeholder 4"/>
          <p:cNvSpPr>
            <a:spLocks noGrp="1"/>
          </p:cNvSpPr>
          <p:nvPr>
            <p:ph type="ftr" sz="quarter" idx="11"/>
          </p:nvPr>
        </p:nvSpPr>
        <p:spPr/>
        <p:txBody>
          <a:bodyPr/>
          <a:lstStyle/>
          <a:p>
            <a:r>
              <a:rPr lang="en-AU"/>
              <a:t>[Add Presenter contact details here]</a:t>
            </a:r>
          </a:p>
        </p:txBody>
      </p:sp>
      <p:sp>
        <p:nvSpPr>
          <p:cNvPr id="6" name="Slide Number Placeholder 5"/>
          <p:cNvSpPr>
            <a:spLocks noGrp="1"/>
          </p:cNvSpPr>
          <p:nvPr>
            <p:ph type="sldNum" sz="quarter" idx="12"/>
          </p:nvPr>
        </p:nvSpPr>
        <p:spPr/>
        <p:txBody>
          <a:bodyPr/>
          <a:lstStyle/>
          <a:p>
            <a:fld id="{13D2BD4F-ED21-46EC-B9E1-362F8586AFD2}" type="slidenum">
              <a:rPr lang="en-AU" smtClean="0"/>
              <a:pPr/>
              <a:t>27</a:t>
            </a:fld>
            <a:endParaRPr lang="en-AU"/>
          </a:p>
        </p:txBody>
      </p:sp>
    </p:spTree>
    <p:extLst>
      <p:ext uri="{BB962C8B-B14F-4D97-AF65-F5344CB8AC3E}">
        <p14:creationId xmlns:p14="http://schemas.microsoft.com/office/powerpoint/2010/main" val="34041456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100" dirty="0">
                <a:latin typeface="Times New Roman" panose="02020603050405020304" pitchFamily="18" charset="0"/>
                <a:cs typeface="Times New Roman" panose="02020603050405020304" pitchFamily="18" charset="0"/>
              </a:rPr>
              <a:t>http://www.informationisbeautiful.net/2011/horoscoped/</a:t>
            </a:r>
          </a:p>
          <a:p>
            <a:endParaRPr lang="en-AU" sz="1100" dirty="0">
              <a:latin typeface="Times New Roman" panose="02020603050405020304" pitchFamily="18" charset="0"/>
              <a:cs typeface="Times New Roman" panose="02020603050405020304" pitchFamily="18" charset="0"/>
            </a:endParaRPr>
          </a:p>
          <a:p>
            <a:r>
              <a:rPr lang="en-AU" sz="1100" dirty="0">
                <a:latin typeface="Times New Roman" panose="02020603050405020304" pitchFamily="18" charset="0"/>
                <a:cs typeface="Times New Roman" panose="02020603050405020304" pitchFamily="18" charset="0"/>
              </a:rPr>
              <a:t>Do horoscopes really all just say the same thing? We scraped &amp; analysed 22,000 to see.</a:t>
            </a:r>
          </a:p>
          <a:p>
            <a:endParaRPr lang="en-AU" sz="1100" dirty="0">
              <a:latin typeface="Times New Roman" panose="02020603050405020304" pitchFamily="18" charset="0"/>
              <a:cs typeface="Times New Roman" panose="02020603050405020304" pitchFamily="18" charset="0"/>
            </a:endParaRPr>
          </a:p>
          <a:p>
            <a:r>
              <a:rPr lang="en-AU" sz="1100" dirty="0">
                <a:latin typeface="Times New Roman" panose="02020603050405020304" pitchFamily="18" charset="0"/>
                <a:cs typeface="Times New Roman" panose="02020603050405020304" pitchFamily="18" charset="0"/>
              </a:rPr>
              <a:t>How do you gather 22,000 horoscopes? Obviously you could manually cut and paste them from one of the many online Zodiac pages. But that, we calculated, would take about a week of solid work (84.44 hours).</a:t>
            </a:r>
          </a:p>
        </p:txBody>
      </p:sp>
      <p:sp>
        <p:nvSpPr>
          <p:cNvPr id="4" name="Header Placeholder 3"/>
          <p:cNvSpPr>
            <a:spLocks noGrp="1"/>
          </p:cNvSpPr>
          <p:nvPr>
            <p:ph type="hdr" sz="quarter" idx="10"/>
          </p:nvPr>
        </p:nvSpPr>
        <p:spPr/>
        <p:txBody>
          <a:bodyPr/>
          <a:lstStyle/>
          <a:p>
            <a:r>
              <a:rPr lang="en-AU"/>
              <a:t>[Add presentation title, presenter name here]</a:t>
            </a:r>
          </a:p>
        </p:txBody>
      </p:sp>
      <p:sp>
        <p:nvSpPr>
          <p:cNvPr id="5" name="Footer Placeholder 4"/>
          <p:cNvSpPr>
            <a:spLocks noGrp="1"/>
          </p:cNvSpPr>
          <p:nvPr>
            <p:ph type="ftr" sz="quarter" idx="11"/>
          </p:nvPr>
        </p:nvSpPr>
        <p:spPr/>
        <p:txBody>
          <a:bodyPr/>
          <a:lstStyle/>
          <a:p>
            <a:r>
              <a:rPr lang="en-AU"/>
              <a:t>[Add Presenter contact details here]</a:t>
            </a:r>
          </a:p>
        </p:txBody>
      </p:sp>
      <p:sp>
        <p:nvSpPr>
          <p:cNvPr id="6" name="Slide Number Placeholder 5"/>
          <p:cNvSpPr>
            <a:spLocks noGrp="1"/>
          </p:cNvSpPr>
          <p:nvPr>
            <p:ph type="sldNum" sz="quarter" idx="12"/>
          </p:nvPr>
        </p:nvSpPr>
        <p:spPr/>
        <p:txBody>
          <a:bodyPr/>
          <a:lstStyle/>
          <a:p>
            <a:fld id="{13D2BD4F-ED21-46EC-B9E1-362F8586AFD2}" type="slidenum">
              <a:rPr lang="en-AU" smtClean="0"/>
              <a:pPr/>
              <a:t>28</a:t>
            </a:fld>
            <a:endParaRPr lang="en-AU"/>
          </a:p>
        </p:txBody>
      </p:sp>
    </p:spTree>
    <p:extLst>
      <p:ext uri="{BB962C8B-B14F-4D97-AF65-F5344CB8AC3E}">
        <p14:creationId xmlns:p14="http://schemas.microsoft.com/office/powerpoint/2010/main" val="23710967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100" dirty="0">
                <a:latin typeface="Times New Roman" panose="02020603050405020304" pitchFamily="18" charset="0"/>
                <a:cs typeface="Times New Roman" panose="02020603050405020304" pitchFamily="18" charset="0"/>
              </a:rPr>
              <a:t>So they wrote a Python script to screen-scrape 22,186 horoscopes into a single massive spreadsheet. Screen-scraping is pulling the text off a website after it’s displayed. Python is a programming language. You can use it to write scripts that only gather the specific text you want. Then you run it multiple times so it mines an entire website.</a:t>
            </a:r>
          </a:p>
          <a:p>
            <a:endParaRPr lang="en-AU" sz="1100" dirty="0">
              <a:latin typeface="Times New Roman" panose="02020603050405020304" pitchFamily="18" charset="0"/>
              <a:cs typeface="Times New Roman" panose="02020603050405020304" pitchFamily="18" charset="0"/>
            </a:endParaRPr>
          </a:p>
          <a:p>
            <a:r>
              <a:rPr lang="en-AU" sz="1100" dirty="0">
                <a:latin typeface="Times New Roman" panose="02020603050405020304" pitchFamily="18" charset="0"/>
                <a:cs typeface="Times New Roman" panose="02020603050405020304" pitchFamily="18" charset="0"/>
              </a:rPr>
              <a:t>Well, it’s not quite that easy. Big sites like Yahoo have ‘rate-limiting’ on their servers. That means if you access a page too many times too quickly, it thinks you’re a hacker and deploys all kinds of anti-hacking counter-measures. Initially, Thomas set his scraping speed too high (once every 10th of a second) and his IP got instantly banned from Yahoo for 24 hours. After some experimenting (and more bans), he found that a two second delay between scrapes prevented the </a:t>
            </a:r>
            <a:r>
              <a:rPr lang="en-AU" sz="1100" dirty="0" err="1">
                <a:latin typeface="Times New Roman" panose="02020603050405020304" pitchFamily="18" charset="0"/>
                <a:cs typeface="Times New Roman" panose="02020603050405020304" pitchFamily="18" charset="0"/>
              </a:rPr>
              <a:t>defense</a:t>
            </a:r>
            <a:r>
              <a:rPr lang="en-AU" sz="1100" dirty="0">
                <a:latin typeface="Times New Roman" panose="02020603050405020304" pitchFamily="18" charset="0"/>
                <a:cs typeface="Times New Roman" panose="02020603050405020304" pitchFamily="18" charset="0"/>
              </a:rPr>
              <a:t> mechanisms from kicking in. The script was set to run in the background (while we smoked cigars and discussed the empire). 12 hours later, we had our 22,000 horoscopes in a single file!</a:t>
            </a:r>
          </a:p>
        </p:txBody>
      </p:sp>
      <p:sp>
        <p:nvSpPr>
          <p:cNvPr id="4" name="Header Placeholder 3"/>
          <p:cNvSpPr>
            <a:spLocks noGrp="1"/>
          </p:cNvSpPr>
          <p:nvPr>
            <p:ph type="hdr" sz="quarter" idx="10"/>
          </p:nvPr>
        </p:nvSpPr>
        <p:spPr/>
        <p:txBody>
          <a:bodyPr/>
          <a:lstStyle/>
          <a:p>
            <a:r>
              <a:rPr lang="en-AU"/>
              <a:t>[Add presentation title, presenter name here]</a:t>
            </a:r>
          </a:p>
        </p:txBody>
      </p:sp>
      <p:sp>
        <p:nvSpPr>
          <p:cNvPr id="5" name="Footer Placeholder 4"/>
          <p:cNvSpPr>
            <a:spLocks noGrp="1"/>
          </p:cNvSpPr>
          <p:nvPr>
            <p:ph type="ftr" sz="quarter" idx="11"/>
          </p:nvPr>
        </p:nvSpPr>
        <p:spPr/>
        <p:txBody>
          <a:bodyPr/>
          <a:lstStyle/>
          <a:p>
            <a:r>
              <a:rPr lang="en-AU"/>
              <a:t>[Add Presenter contact details here]</a:t>
            </a:r>
          </a:p>
        </p:txBody>
      </p:sp>
      <p:sp>
        <p:nvSpPr>
          <p:cNvPr id="6" name="Slide Number Placeholder 5"/>
          <p:cNvSpPr>
            <a:spLocks noGrp="1"/>
          </p:cNvSpPr>
          <p:nvPr>
            <p:ph type="sldNum" sz="quarter" idx="12"/>
          </p:nvPr>
        </p:nvSpPr>
        <p:spPr/>
        <p:txBody>
          <a:bodyPr/>
          <a:lstStyle/>
          <a:p>
            <a:fld id="{13D2BD4F-ED21-46EC-B9E1-362F8586AFD2}" type="slidenum">
              <a:rPr lang="en-AU" smtClean="0"/>
              <a:pPr/>
              <a:t>29</a:t>
            </a:fld>
            <a:endParaRPr lang="en-AU"/>
          </a:p>
        </p:txBody>
      </p:sp>
    </p:spTree>
    <p:extLst>
      <p:ext uri="{BB962C8B-B14F-4D97-AF65-F5344CB8AC3E}">
        <p14:creationId xmlns:p14="http://schemas.microsoft.com/office/powerpoint/2010/main" val="3569564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idx="10"/>
          </p:nvPr>
        </p:nvSpPr>
        <p:spPr/>
        <p:txBody>
          <a:bodyPr/>
          <a:lstStyle/>
          <a:p>
            <a:r>
              <a:rPr lang="en-AU"/>
              <a:t>[Add presentation title, presenter name here]</a:t>
            </a:r>
          </a:p>
        </p:txBody>
      </p:sp>
      <p:sp>
        <p:nvSpPr>
          <p:cNvPr id="5" name="Footer Placeholder 4"/>
          <p:cNvSpPr>
            <a:spLocks noGrp="1"/>
          </p:cNvSpPr>
          <p:nvPr>
            <p:ph type="ftr" sz="quarter" idx="11"/>
          </p:nvPr>
        </p:nvSpPr>
        <p:spPr/>
        <p:txBody>
          <a:bodyPr/>
          <a:lstStyle/>
          <a:p>
            <a:r>
              <a:rPr lang="en-AU"/>
              <a:t>[Add Presenter contact details here]</a:t>
            </a:r>
          </a:p>
        </p:txBody>
      </p:sp>
      <p:sp>
        <p:nvSpPr>
          <p:cNvPr id="6" name="Slide Number Placeholder 5"/>
          <p:cNvSpPr>
            <a:spLocks noGrp="1"/>
          </p:cNvSpPr>
          <p:nvPr>
            <p:ph type="sldNum" sz="quarter" idx="12"/>
          </p:nvPr>
        </p:nvSpPr>
        <p:spPr/>
        <p:txBody>
          <a:bodyPr/>
          <a:lstStyle/>
          <a:p>
            <a:fld id="{13D2BD4F-ED21-46EC-B9E1-362F8586AFD2}" type="slidenum">
              <a:rPr lang="en-AU" smtClean="0"/>
              <a:pPr/>
              <a:t>3</a:t>
            </a:fld>
            <a:endParaRPr lang="en-AU"/>
          </a:p>
        </p:txBody>
      </p:sp>
    </p:spTree>
    <p:extLst>
      <p:ext uri="{BB962C8B-B14F-4D97-AF65-F5344CB8AC3E}">
        <p14:creationId xmlns:p14="http://schemas.microsoft.com/office/powerpoint/2010/main" val="37428814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100" dirty="0">
                <a:latin typeface="Times New Roman" panose="02020603050405020304" pitchFamily="18" charset="0"/>
                <a:cs typeface="Times New Roman" panose="02020603050405020304" pitchFamily="18" charset="0"/>
              </a:rPr>
              <a:t>They used an online tool called “</a:t>
            </a:r>
            <a:r>
              <a:rPr lang="en-AU" sz="1100" dirty="0" err="1">
                <a:latin typeface="Times New Roman" panose="02020603050405020304" pitchFamily="18" charset="0"/>
                <a:cs typeface="Times New Roman" panose="02020603050405020304" pitchFamily="18" charset="0"/>
              </a:rPr>
              <a:t>TagCrowd</a:t>
            </a:r>
            <a:r>
              <a:rPr lang="en-AU" sz="1100" dirty="0">
                <a:latin typeface="Times New Roman" panose="02020603050405020304" pitchFamily="18" charset="0"/>
                <a:cs typeface="Times New Roman" panose="02020603050405020304" pitchFamily="18" charset="0"/>
              </a:rPr>
              <a:t>” to find the most common words. </a:t>
            </a:r>
          </a:p>
          <a:p>
            <a:endParaRPr lang="en-AU" sz="1100" dirty="0">
              <a:latin typeface="Times New Roman" panose="02020603050405020304" pitchFamily="18" charset="0"/>
              <a:cs typeface="Times New Roman" panose="02020603050405020304" pitchFamily="18" charset="0"/>
            </a:endParaRPr>
          </a:p>
          <a:p>
            <a:r>
              <a:rPr lang="en-AU" sz="1100" dirty="0">
                <a:latin typeface="Times New Roman" panose="02020603050405020304" pitchFamily="18" charset="0"/>
                <a:cs typeface="Times New Roman" panose="02020603050405020304" pitchFamily="18" charset="0"/>
              </a:rPr>
              <a:t>So they broke down the most common 50 words to see if there are any patterns of unique words. This is what was revealed:</a:t>
            </a:r>
          </a:p>
        </p:txBody>
      </p:sp>
      <p:sp>
        <p:nvSpPr>
          <p:cNvPr id="4" name="Header Placeholder 3"/>
          <p:cNvSpPr>
            <a:spLocks noGrp="1"/>
          </p:cNvSpPr>
          <p:nvPr>
            <p:ph type="hdr" sz="quarter" idx="10"/>
          </p:nvPr>
        </p:nvSpPr>
        <p:spPr/>
        <p:txBody>
          <a:bodyPr/>
          <a:lstStyle/>
          <a:p>
            <a:r>
              <a:rPr lang="en-AU"/>
              <a:t>[Add presentation title, presenter name here]</a:t>
            </a:r>
          </a:p>
        </p:txBody>
      </p:sp>
      <p:sp>
        <p:nvSpPr>
          <p:cNvPr id="5" name="Footer Placeholder 4"/>
          <p:cNvSpPr>
            <a:spLocks noGrp="1"/>
          </p:cNvSpPr>
          <p:nvPr>
            <p:ph type="ftr" sz="quarter" idx="11"/>
          </p:nvPr>
        </p:nvSpPr>
        <p:spPr/>
        <p:txBody>
          <a:bodyPr/>
          <a:lstStyle/>
          <a:p>
            <a:r>
              <a:rPr lang="en-AU"/>
              <a:t>[Add Presenter contact details here]</a:t>
            </a:r>
          </a:p>
        </p:txBody>
      </p:sp>
      <p:sp>
        <p:nvSpPr>
          <p:cNvPr id="6" name="Slide Number Placeholder 5"/>
          <p:cNvSpPr>
            <a:spLocks noGrp="1"/>
          </p:cNvSpPr>
          <p:nvPr>
            <p:ph type="sldNum" sz="quarter" idx="12"/>
          </p:nvPr>
        </p:nvSpPr>
        <p:spPr/>
        <p:txBody>
          <a:bodyPr/>
          <a:lstStyle/>
          <a:p>
            <a:fld id="{13D2BD4F-ED21-46EC-B9E1-362F8586AFD2}" type="slidenum">
              <a:rPr lang="en-AU" smtClean="0"/>
              <a:pPr/>
              <a:t>30</a:t>
            </a:fld>
            <a:endParaRPr lang="en-AU"/>
          </a:p>
        </p:txBody>
      </p:sp>
    </p:spTree>
    <p:extLst>
      <p:ext uri="{BB962C8B-B14F-4D97-AF65-F5344CB8AC3E}">
        <p14:creationId xmlns:p14="http://schemas.microsoft.com/office/powerpoint/2010/main" val="26487452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100" dirty="0">
                <a:latin typeface="Times New Roman" panose="02020603050405020304" pitchFamily="18" charset="0"/>
                <a:cs typeface="Times New Roman" panose="02020603050405020304" pitchFamily="18" charset="0"/>
              </a:rPr>
              <a:t>It struck me that several words in the top 50 – like “someone”, “really”, “quite” – were just qualifiers and not really that revealing. You’d find them in any English word analysis.</a:t>
            </a:r>
          </a:p>
          <a:p>
            <a:endParaRPr lang="en-AU" sz="1100" dirty="0">
              <a:latin typeface="Times New Roman" panose="02020603050405020304" pitchFamily="18" charset="0"/>
              <a:cs typeface="Times New Roman" panose="02020603050405020304" pitchFamily="18" charset="0"/>
            </a:endParaRPr>
          </a:p>
          <a:p>
            <a:r>
              <a:rPr lang="en-AU" sz="1100" dirty="0">
                <a:latin typeface="Times New Roman" panose="02020603050405020304" pitchFamily="18" charset="0"/>
                <a:cs typeface="Times New Roman" panose="02020603050405020304" pitchFamily="18" charset="0"/>
              </a:rPr>
              <a:t>Qualifiers and intensifiers are words or phrases that are added to another word to modify its meaning, either by limiting it (He was somewhat busy) or by enhancing it (The dog was very cute).</a:t>
            </a:r>
          </a:p>
          <a:p>
            <a:endParaRPr lang="en-AU" sz="1100" dirty="0">
              <a:latin typeface="Times New Roman" panose="02020603050405020304" pitchFamily="18" charset="0"/>
              <a:cs typeface="Times New Roman" panose="02020603050405020304" pitchFamily="18" charset="0"/>
            </a:endParaRPr>
          </a:p>
          <a:p>
            <a:r>
              <a:rPr lang="en-AU" sz="1100" dirty="0">
                <a:latin typeface="Times New Roman" panose="02020603050405020304" pitchFamily="18" charset="0"/>
                <a:cs typeface="Times New Roman" panose="02020603050405020304" pitchFamily="18" charset="0"/>
              </a:rPr>
              <a:t>So we stripped those kinds of words out (see our </a:t>
            </a:r>
            <a:r>
              <a:rPr lang="en-AU" sz="1100" dirty="0" err="1">
                <a:latin typeface="Times New Roman" panose="02020603050405020304" pitchFamily="18" charset="0"/>
                <a:cs typeface="Times New Roman" panose="02020603050405020304" pitchFamily="18" charset="0"/>
              </a:rPr>
              <a:t>stoplist</a:t>
            </a:r>
            <a:r>
              <a:rPr lang="en-AU" sz="1100" dirty="0">
                <a:latin typeface="Times New Roman" panose="02020603050405020304" pitchFamily="18" charset="0"/>
                <a:cs typeface="Times New Roman" panose="02020603050405020304" pitchFamily="18" charset="0"/>
              </a:rPr>
              <a:t>). And lo! A fresh set of unique, revealing and more accurate words appeared in the top words per sign.</a:t>
            </a:r>
          </a:p>
        </p:txBody>
      </p:sp>
      <p:sp>
        <p:nvSpPr>
          <p:cNvPr id="4" name="Header Placeholder 3"/>
          <p:cNvSpPr>
            <a:spLocks noGrp="1"/>
          </p:cNvSpPr>
          <p:nvPr>
            <p:ph type="hdr" sz="quarter" idx="10"/>
          </p:nvPr>
        </p:nvSpPr>
        <p:spPr/>
        <p:txBody>
          <a:bodyPr/>
          <a:lstStyle/>
          <a:p>
            <a:r>
              <a:rPr lang="en-AU"/>
              <a:t>[Add presentation title, presenter name here]</a:t>
            </a:r>
          </a:p>
        </p:txBody>
      </p:sp>
      <p:sp>
        <p:nvSpPr>
          <p:cNvPr id="5" name="Footer Placeholder 4"/>
          <p:cNvSpPr>
            <a:spLocks noGrp="1"/>
          </p:cNvSpPr>
          <p:nvPr>
            <p:ph type="ftr" sz="quarter" idx="11"/>
          </p:nvPr>
        </p:nvSpPr>
        <p:spPr/>
        <p:txBody>
          <a:bodyPr/>
          <a:lstStyle/>
          <a:p>
            <a:r>
              <a:rPr lang="en-AU"/>
              <a:t>[Add Presenter contact details here]</a:t>
            </a:r>
          </a:p>
        </p:txBody>
      </p:sp>
      <p:sp>
        <p:nvSpPr>
          <p:cNvPr id="6" name="Slide Number Placeholder 5"/>
          <p:cNvSpPr>
            <a:spLocks noGrp="1"/>
          </p:cNvSpPr>
          <p:nvPr>
            <p:ph type="sldNum" sz="quarter" idx="12"/>
          </p:nvPr>
        </p:nvSpPr>
        <p:spPr/>
        <p:txBody>
          <a:bodyPr/>
          <a:lstStyle/>
          <a:p>
            <a:fld id="{13D2BD4F-ED21-46EC-B9E1-362F8586AFD2}" type="slidenum">
              <a:rPr lang="en-AU" smtClean="0"/>
              <a:pPr/>
              <a:t>31</a:t>
            </a:fld>
            <a:endParaRPr lang="en-AU"/>
          </a:p>
        </p:txBody>
      </p:sp>
    </p:spTree>
    <p:extLst>
      <p:ext uri="{BB962C8B-B14F-4D97-AF65-F5344CB8AC3E}">
        <p14:creationId xmlns:p14="http://schemas.microsoft.com/office/powerpoint/2010/main" val="22546497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100" dirty="0">
                <a:latin typeface="Times New Roman" panose="02020603050405020304" pitchFamily="18" charset="0"/>
                <a:cs typeface="Times New Roman" panose="02020603050405020304" pitchFamily="18" charset="0"/>
              </a:rPr>
              <a:t>This was the data we used to create our meta-chart.</a:t>
            </a:r>
          </a:p>
        </p:txBody>
      </p:sp>
      <p:sp>
        <p:nvSpPr>
          <p:cNvPr id="4" name="Header Placeholder 3"/>
          <p:cNvSpPr>
            <a:spLocks noGrp="1"/>
          </p:cNvSpPr>
          <p:nvPr>
            <p:ph type="hdr" sz="quarter" idx="10"/>
          </p:nvPr>
        </p:nvSpPr>
        <p:spPr/>
        <p:txBody>
          <a:bodyPr/>
          <a:lstStyle/>
          <a:p>
            <a:r>
              <a:rPr lang="en-AU"/>
              <a:t>[Add presentation title, presenter name here]</a:t>
            </a:r>
          </a:p>
        </p:txBody>
      </p:sp>
      <p:sp>
        <p:nvSpPr>
          <p:cNvPr id="5" name="Footer Placeholder 4"/>
          <p:cNvSpPr>
            <a:spLocks noGrp="1"/>
          </p:cNvSpPr>
          <p:nvPr>
            <p:ph type="ftr" sz="quarter" idx="11"/>
          </p:nvPr>
        </p:nvSpPr>
        <p:spPr/>
        <p:txBody>
          <a:bodyPr/>
          <a:lstStyle/>
          <a:p>
            <a:r>
              <a:rPr lang="en-AU"/>
              <a:t>[Add Presenter contact details here]</a:t>
            </a:r>
          </a:p>
        </p:txBody>
      </p:sp>
      <p:sp>
        <p:nvSpPr>
          <p:cNvPr id="6" name="Slide Number Placeholder 5"/>
          <p:cNvSpPr>
            <a:spLocks noGrp="1"/>
          </p:cNvSpPr>
          <p:nvPr>
            <p:ph type="sldNum" sz="quarter" idx="12"/>
          </p:nvPr>
        </p:nvSpPr>
        <p:spPr/>
        <p:txBody>
          <a:bodyPr/>
          <a:lstStyle/>
          <a:p>
            <a:fld id="{13D2BD4F-ED21-46EC-B9E1-362F8586AFD2}" type="slidenum">
              <a:rPr lang="en-AU" smtClean="0"/>
              <a:pPr/>
              <a:t>32</a:t>
            </a:fld>
            <a:endParaRPr lang="en-AU"/>
          </a:p>
        </p:txBody>
      </p:sp>
    </p:spTree>
    <p:extLst>
      <p:ext uri="{BB962C8B-B14F-4D97-AF65-F5344CB8AC3E}">
        <p14:creationId xmlns:p14="http://schemas.microsoft.com/office/powerpoint/2010/main" val="4945823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100" dirty="0">
                <a:latin typeface="Times New Roman" panose="02020603050405020304" pitchFamily="18" charset="0"/>
                <a:cs typeface="Times New Roman" panose="02020603050405020304" pitchFamily="18" charset="0"/>
              </a:rPr>
              <a:t>http://www.informationisbeautiful.net/2011/horoscoped/</a:t>
            </a:r>
          </a:p>
          <a:p>
            <a:endParaRPr lang="en-AU" sz="1100" dirty="0">
              <a:latin typeface="Times New Roman" panose="02020603050405020304" pitchFamily="18" charset="0"/>
              <a:cs typeface="Times New Roman" panose="02020603050405020304" pitchFamily="18" charset="0"/>
            </a:endParaRPr>
          </a:p>
          <a:p>
            <a:r>
              <a:rPr lang="en-AU" sz="1100" dirty="0">
                <a:latin typeface="Times New Roman" panose="02020603050405020304" pitchFamily="18" charset="0"/>
                <a:cs typeface="Times New Roman" panose="02020603050405020304" pitchFamily="18" charset="0"/>
              </a:rPr>
              <a:t>Do horoscopes really all just say the same thing? We scraped &amp; analysed 22,000 to see.</a:t>
            </a:r>
          </a:p>
          <a:p>
            <a:endParaRPr lang="en-AU" sz="1100" dirty="0">
              <a:latin typeface="Times New Roman" panose="02020603050405020304" pitchFamily="18" charset="0"/>
              <a:cs typeface="Times New Roman" panose="02020603050405020304" pitchFamily="18" charset="0"/>
            </a:endParaRPr>
          </a:p>
          <a:p>
            <a:r>
              <a:rPr lang="en-AU" sz="1100" dirty="0">
                <a:latin typeface="Times New Roman" panose="02020603050405020304" pitchFamily="18" charset="0"/>
                <a:cs typeface="Times New Roman" panose="02020603050405020304" pitchFamily="18" charset="0"/>
              </a:rPr>
              <a:t>How do you gather 22,000 horoscopes? Obviously you could manually cut and paste them from one of the many online Zodiac pages. But that, we calculated, would take about a week of solid work (84.44 hours).</a:t>
            </a:r>
          </a:p>
        </p:txBody>
      </p:sp>
      <p:sp>
        <p:nvSpPr>
          <p:cNvPr id="4" name="Header Placeholder 3"/>
          <p:cNvSpPr>
            <a:spLocks noGrp="1"/>
          </p:cNvSpPr>
          <p:nvPr>
            <p:ph type="hdr" sz="quarter" idx="10"/>
          </p:nvPr>
        </p:nvSpPr>
        <p:spPr/>
        <p:txBody>
          <a:bodyPr/>
          <a:lstStyle/>
          <a:p>
            <a:r>
              <a:rPr lang="en-AU"/>
              <a:t>[Add presentation title, presenter name here]</a:t>
            </a:r>
          </a:p>
        </p:txBody>
      </p:sp>
      <p:sp>
        <p:nvSpPr>
          <p:cNvPr id="5" name="Footer Placeholder 4"/>
          <p:cNvSpPr>
            <a:spLocks noGrp="1"/>
          </p:cNvSpPr>
          <p:nvPr>
            <p:ph type="ftr" sz="quarter" idx="11"/>
          </p:nvPr>
        </p:nvSpPr>
        <p:spPr/>
        <p:txBody>
          <a:bodyPr/>
          <a:lstStyle/>
          <a:p>
            <a:r>
              <a:rPr lang="en-AU"/>
              <a:t>[Add Presenter contact details here]</a:t>
            </a:r>
          </a:p>
        </p:txBody>
      </p:sp>
      <p:sp>
        <p:nvSpPr>
          <p:cNvPr id="6" name="Slide Number Placeholder 5"/>
          <p:cNvSpPr>
            <a:spLocks noGrp="1"/>
          </p:cNvSpPr>
          <p:nvPr>
            <p:ph type="sldNum" sz="quarter" idx="12"/>
          </p:nvPr>
        </p:nvSpPr>
        <p:spPr/>
        <p:txBody>
          <a:bodyPr/>
          <a:lstStyle/>
          <a:p>
            <a:fld id="{13D2BD4F-ED21-46EC-B9E1-362F8586AFD2}" type="slidenum">
              <a:rPr lang="en-AU" smtClean="0"/>
              <a:pPr/>
              <a:t>33</a:t>
            </a:fld>
            <a:endParaRPr lang="en-AU"/>
          </a:p>
        </p:txBody>
      </p:sp>
    </p:spTree>
    <p:extLst>
      <p:ext uri="{BB962C8B-B14F-4D97-AF65-F5344CB8AC3E}">
        <p14:creationId xmlns:p14="http://schemas.microsoft.com/office/powerpoint/2010/main" val="26533726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100" dirty="0">
                <a:latin typeface="Times New Roman" panose="02020603050405020304" pitchFamily="18" charset="0"/>
                <a:cs typeface="Times New Roman" panose="02020603050405020304" pitchFamily="18" charset="0"/>
              </a:rPr>
              <a:t>In machine learning and natural language processing, a topic model is a type of statistical model for discovering the abstract "topics" that occur in a collection of documents. Intuitively, given that a document is about a particular topic, one would expect particular words to appear in the document more or less frequently: "dog" and "bone" will appear more often in documents about dogs, "cat" and "meow" will appear in documents about cats, and "the" and "is" will appear equally in both.</a:t>
            </a:r>
          </a:p>
          <a:p>
            <a:endParaRPr lang="en-AU" sz="1100" dirty="0">
              <a:latin typeface="Times New Roman" panose="02020603050405020304" pitchFamily="18" charset="0"/>
              <a:cs typeface="Times New Roman" panose="02020603050405020304" pitchFamily="18" charset="0"/>
            </a:endParaRPr>
          </a:p>
          <a:p>
            <a:r>
              <a:rPr lang="en-AU" sz="1100" dirty="0">
                <a:latin typeface="Times New Roman" panose="02020603050405020304" pitchFamily="18" charset="0"/>
                <a:cs typeface="Times New Roman" panose="02020603050405020304" pitchFamily="18" charset="0"/>
              </a:rPr>
              <a:t>Themes can also be used to feed other analytical tasks (such as discovering user interests, detecting emerging topics in forums or social media postings, and summarizing parts, or all, of a text collection).</a:t>
            </a:r>
          </a:p>
        </p:txBody>
      </p:sp>
      <p:sp>
        <p:nvSpPr>
          <p:cNvPr id="4" name="Header Placeholder 3"/>
          <p:cNvSpPr>
            <a:spLocks noGrp="1"/>
          </p:cNvSpPr>
          <p:nvPr>
            <p:ph type="hdr" sz="quarter" idx="10"/>
          </p:nvPr>
        </p:nvSpPr>
        <p:spPr/>
        <p:txBody>
          <a:bodyPr/>
          <a:lstStyle/>
          <a:p>
            <a:r>
              <a:rPr lang="en-AU"/>
              <a:t>[Add presentation title, presenter name here]</a:t>
            </a:r>
          </a:p>
        </p:txBody>
      </p:sp>
      <p:sp>
        <p:nvSpPr>
          <p:cNvPr id="5" name="Footer Placeholder 4"/>
          <p:cNvSpPr>
            <a:spLocks noGrp="1"/>
          </p:cNvSpPr>
          <p:nvPr>
            <p:ph type="ftr" sz="quarter" idx="11"/>
          </p:nvPr>
        </p:nvSpPr>
        <p:spPr/>
        <p:txBody>
          <a:bodyPr/>
          <a:lstStyle/>
          <a:p>
            <a:r>
              <a:rPr lang="en-AU"/>
              <a:t>[Add Presenter contact details here]</a:t>
            </a:r>
          </a:p>
        </p:txBody>
      </p:sp>
      <p:sp>
        <p:nvSpPr>
          <p:cNvPr id="6" name="Slide Number Placeholder 5"/>
          <p:cNvSpPr>
            <a:spLocks noGrp="1"/>
          </p:cNvSpPr>
          <p:nvPr>
            <p:ph type="sldNum" sz="quarter" idx="12"/>
          </p:nvPr>
        </p:nvSpPr>
        <p:spPr/>
        <p:txBody>
          <a:bodyPr/>
          <a:lstStyle/>
          <a:p>
            <a:fld id="{13D2BD4F-ED21-46EC-B9E1-362F8586AFD2}" type="slidenum">
              <a:rPr lang="en-AU" smtClean="0"/>
              <a:pPr/>
              <a:t>34</a:t>
            </a:fld>
            <a:endParaRPr lang="en-AU"/>
          </a:p>
        </p:txBody>
      </p:sp>
    </p:spTree>
    <p:extLst>
      <p:ext uri="{BB962C8B-B14F-4D97-AF65-F5344CB8AC3E}">
        <p14:creationId xmlns:p14="http://schemas.microsoft.com/office/powerpoint/2010/main" val="41968858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9702EEF7-10B8-48BD-98D2-6BEDC41F7233}" type="slidenum">
              <a:rPr lang="en-GB" smtClean="0"/>
              <a:t>35</a:t>
            </a:fld>
            <a:endParaRPr lang="en-GB"/>
          </a:p>
        </p:txBody>
      </p:sp>
    </p:spTree>
    <p:extLst>
      <p:ext uri="{BB962C8B-B14F-4D97-AF65-F5344CB8AC3E}">
        <p14:creationId xmlns:p14="http://schemas.microsoft.com/office/powerpoint/2010/main" val="12491566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AU" sz="1100" dirty="0">
                <a:latin typeface="Times New Roman" panose="02020603050405020304" pitchFamily="18" charset="0"/>
                <a:cs typeface="Times New Roman" panose="02020603050405020304" pitchFamily="18" charset="0"/>
              </a:rPr>
              <a:t>Social network analysis (SNA) is the process of investigating social structures through the use of network and graph theories. It characterizes networked structures in terms of nodes (individual actors, people, or things within the network) and the ties or edges (relationships or interactions) that connect them.</a:t>
            </a:r>
          </a:p>
          <a:p>
            <a:endParaRPr lang="en-AU" sz="1100" dirty="0">
              <a:latin typeface="Times New Roman" panose="02020603050405020304" pitchFamily="18" charset="0"/>
              <a:cs typeface="Times New Roman" panose="02020603050405020304" pitchFamily="18" charset="0"/>
            </a:endParaRPr>
          </a:p>
          <a:p>
            <a:r>
              <a:rPr lang="en-AU" sz="1100" dirty="0">
                <a:latin typeface="Times New Roman" panose="02020603050405020304" pitchFamily="18" charset="0"/>
                <a:cs typeface="Times New Roman" panose="02020603050405020304" pitchFamily="18" charset="0"/>
              </a:rPr>
              <a:t>SN Analysis = Six Degrees of Separation + Game Theory</a:t>
            </a:r>
          </a:p>
          <a:p>
            <a:endParaRPr lang="en-AU" sz="1100" dirty="0">
              <a:latin typeface="Times New Roman" panose="02020603050405020304" pitchFamily="18" charset="0"/>
              <a:cs typeface="Times New Roman" panose="02020603050405020304" pitchFamily="18" charset="0"/>
            </a:endParaRPr>
          </a:p>
          <a:p>
            <a:r>
              <a:rPr lang="en-AU" sz="1100" b="0" i="0" kern="1200" dirty="0">
                <a:solidFill>
                  <a:schemeClr val="tx1"/>
                </a:solidFill>
                <a:effectLst/>
                <a:latin typeface="Times New Roman" panose="02020603050405020304" pitchFamily="18" charset="0"/>
                <a:ea typeface="+mn-ea"/>
                <a:cs typeface="Times New Roman" panose="02020603050405020304" pitchFamily="18" charset="0"/>
              </a:rPr>
              <a:t>Six Degrees of Separation (also referred to as the "Human Web") refers to the idea that, if a person is one step away from each person they know and two steps away from each person who is known by one of the people they know, then everyone is at most six steps away from any other person on Earth.</a:t>
            </a:r>
          </a:p>
          <a:p>
            <a:r>
              <a:rPr lang="en-AU" sz="1100" dirty="0">
                <a:latin typeface="Times New Roman" panose="02020603050405020304" pitchFamily="18" charset="0"/>
                <a:cs typeface="Times New Roman" panose="02020603050405020304" pitchFamily="18" charset="0"/>
              </a:rPr>
              <a:t>Game theory attempts to mathematically capture behaviour in strategic situations, in which an individual's success in making choices depends on the choices of others.</a:t>
            </a:r>
          </a:p>
          <a:p>
            <a:endParaRPr lang="en-AU" sz="1100" dirty="0">
              <a:latin typeface="Times New Roman" panose="02020603050405020304" pitchFamily="18" charset="0"/>
              <a:cs typeface="Times New Roman" panose="02020603050405020304" pitchFamily="18" charset="0"/>
            </a:endParaRPr>
          </a:p>
          <a:p>
            <a:r>
              <a:rPr lang="en-AU" sz="1100" b="0" i="0" kern="1200" dirty="0">
                <a:solidFill>
                  <a:schemeClr val="tx1"/>
                </a:solidFill>
                <a:effectLst/>
                <a:latin typeface="Times New Roman" panose="02020603050405020304" pitchFamily="18" charset="0"/>
                <a:ea typeface="+mn-ea"/>
                <a:cs typeface="Times New Roman" panose="02020603050405020304" pitchFamily="18" charset="0"/>
              </a:rPr>
              <a:t>The key moment for social network analysis probably came into play immediately after the September 11th terrorist attacks on the United States. It was then that civilian social network analysts began to investigate the 19 hijackers and their associates using publicly-available information released in the media.</a:t>
            </a:r>
          </a:p>
          <a:p>
            <a:endParaRPr lang="en-AU" sz="1100" b="0" i="0" kern="1200" dirty="0">
              <a:solidFill>
                <a:schemeClr val="tx1"/>
              </a:solidFill>
              <a:effectLst/>
              <a:latin typeface="Times New Roman" panose="02020603050405020304" pitchFamily="18" charset="0"/>
              <a:ea typeface="+mn-ea"/>
              <a:cs typeface="Times New Roman" panose="02020603050405020304" pitchFamily="18" charset="0"/>
            </a:endParaRPr>
          </a:p>
          <a:p>
            <a:r>
              <a:rPr lang="en-AU" sz="1100" dirty="0">
                <a:latin typeface="Times New Roman" panose="02020603050405020304" pitchFamily="18" charset="0"/>
                <a:cs typeface="Times New Roman" panose="02020603050405020304" pitchFamily="18" charset="0"/>
              </a:rPr>
              <a:t>One management consultant, Valdis Krebs, scoured newspaper reports to build up a social network of the 19 terrorists that he could begin to analyse. Within weeks, his network began to create a visual and mathematical picture of the links between the terrorists, with each name becoming a "node" in the net.</a:t>
            </a:r>
          </a:p>
          <a:p>
            <a:endParaRPr lang="en-AU" sz="1100" dirty="0">
              <a:latin typeface="Times New Roman" panose="02020603050405020304" pitchFamily="18" charset="0"/>
              <a:cs typeface="Times New Roman" panose="02020603050405020304" pitchFamily="18" charset="0"/>
            </a:endParaRPr>
          </a:p>
          <a:p>
            <a:r>
              <a:rPr lang="en-AU" sz="1100" dirty="0">
                <a:latin typeface="Times New Roman" panose="02020603050405020304" pitchFamily="18" charset="0"/>
                <a:cs typeface="Times New Roman" panose="02020603050405020304" pitchFamily="18" charset="0"/>
              </a:rPr>
              <a:t>It soon became obvious to Mr Krebs that one of the key figures was Mohamed Atta, the Egyptian-born ringleader of the group who became a member of </a:t>
            </a:r>
            <a:r>
              <a:rPr lang="en-AU" sz="1100" dirty="0" err="1">
                <a:latin typeface="Times New Roman" panose="02020603050405020304" pitchFamily="18" charset="0"/>
                <a:cs typeface="Times New Roman" panose="02020603050405020304" pitchFamily="18" charset="0"/>
              </a:rPr>
              <a:t>alQaeda</a:t>
            </a:r>
            <a:r>
              <a:rPr lang="en-AU" sz="1100" dirty="0">
                <a:latin typeface="Times New Roman" panose="02020603050405020304" pitchFamily="18" charset="0"/>
                <a:cs typeface="Times New Roman" panose="02020603050405020304" pitchFamily="18" charset="0"/>
              </a:rPr>
              <a:t> while studying in Hamburg. Atta's "node" scored highest on all three "centrality metrics" of the social network – measures known as "degrees", "closeness" and "</a:t>
            </a:r>
            <a:r>
              <a:rPr lang="en-AU" sz="1100" dirty="0" err="1">
                <a:latin typeface="Times New Roman" panose="02020603050405020304" pitchFamily="18" charset="0"/>
                <a:cs typeface="Times New Roman" panose="02020603050405020304" pitchFamily="18" charset="0"/>
              </a:rPr>
              <a:t>betweenness</a:t>
            </a:r>
            <a:r>
              <a:rPr lang="en-AU" sz="1100" dirty="0">
                <a:latin typeface="Times New Roman" panose="02020603050405020304" pitchFamily="18" charset="0"/>
                <a:cs typeface="Times New Roman" panose="02020603050405020304" pitchFamily="18" charset="0"/>
              </a:rPr>
              <a:t>".</a:t>
            </a:r>
          </a:p>
          <a:p>
            <a:endParaRPr lang="en-AU" sz="1100" dirty="0">
              <a:latin typeface="Times New Roman" panose="02020603050405020304" pitchFamily="18" charset="0"/>
              <a:cs typeface="Times New Roman" panose="02020603050405020304" pitchFamily="18" charset="0"/>
            </a:endParaRPr>
          </a:p>
          <a:p>
            <a:r>
              <a:rPr lang="en-AU" sz="1100" dirty="0">
                <a:latin typeface="Times New Roman" panose="02020603050405020304" pitchFamily="18" charset="0"/>
                <a:cs typeface="Times New Roman" panose="02020603050405020304" pitchFamily="18" charset="0"/>
              </a:rPr>
              <a:t>The network also revealed the dense interplay of relationships between a subset of the hijackers who were later known to have formed the terrorist cell that Atta had helped to build up while in Hamburg.</a:t>
            </a:r>
          </a:p>
        </p:txBody>
      </p:sp>
      <p:sp>
        <p:nvSpPr>
          <p:cNvPr id="4" name="Header Placeholder 3"/>
          <p:cNvSpPr>
            <a:spLocks noGrp="1"/>
          </p:cNvSpPr>
          <p:nvPr>
            <p:ph type="hdr" sz="quarter" idx="10"/>
          </p:nvPr>
        </p:nvSpPr>
        <p:spPr/>
        <p:txBody>
          <a:bodyPr/>
          <a:lstStyle/>
          <a:p>
            <a:r>
              <a:rPr lang="en-AU"/>
              <a:t>[Add presentation title, presenter name here]</a:t>
            </a:r>
          </a:p>
        </p:txBody>
      </p:sp>
      <p:sp>
        <p:nvSpPr>
          <p:cNvPr id="5" name="Footer Placeholder 4"/>
          <p:cNvSpPr>
            <a:spLocks noGrp="1"/>
          </p:cNvSpPr>
          <p:nvPr>
            <p:ph type="ftr" sz="quarter" idx="11"/>
          </p:nvPr>
        </p:nvSpPr>
        <p:spPr/>
        <p:txBody>
          <a:bodyPr/>
          <a:lstStyle/>
          <a:p>
            <a:r>
              <a:rPr lang="en-AU"/>
              <a:t>[Add Presenter contact details here]</a:t>
            </a:r>
          </a:p>
        </p:txBody>
      </p:sp>
      <p:sp>
        <p:nvSpPr>
          <p:cNvPr id="6" name="Slide Number Placeholder 5"/>
          <p:cNvSpPr>
            <a:spLocks noGrp="1"/>
          </p:cNvSpPr>
          <p:nvPr>
            <p:ph type="sldNum" sz="quarter" idx="12"/>
          </p:nvPr>
        </p:nvSpPr>
        <p:spPr/>
        <p:txBody>
          <a:bodyPr/>
          <a:lstStyle/>
          <a:p>
            <a:fld id="{13D2BD4F-ED21-46EC-B9E1-362F8586AFD2}" type="slidenum">
              <a:rPr lang="en-AU" smtClean="0"/>
              <a:pPr/>
              <a:t>36</a:t>
            </a:fld>
            <a:endParaRPr lang="en-AU"/>
          </a:p>
        </p:txBody>
      </p:sp>
    </p:spTree>
    <p:extLst>
      <p:ext uri="{BB962C8B-B14F-4D97-AF65-F5344CB8AC3E}">
        <p14:creationId xmlns:p14="http://schemas.microsoft.com/office/powerpoint/2010/main" val="11841695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100" dirty="0">
                <a:latin typeface="Times New Roman" panose="02020603050405020304" pitchFamily="18" charset="0"/>
                <a:cs typeface="Times New Roman" panose="02020603050405020304" pitchFamily="18" charset="0"/>
              </a:rPr>
              <a:t>A forced-network visualisation of key players &amp; notable relationships in the Middle East created by David McCandless &amp; </a:t>
            </a:r>
            <a:r>
              <a:rPr lang="en-AU" sz="1100" dirty="0" err="1">
                <a:latin typeface="Times New Roman" panose="02020603050405020304" pitchFamily="18" charset="0"/>
                <a:cs typeface="Times New Roman" panose="02020603050405020304" pitchFamily="18" charset="0"/>
              </a:rPr>
              <a:t>UniversLab</a:t>
            </a:r>
            <a:r>
              <a:rPr lang="en-AU" sz="1100" dirty="0">
                <a:latin typeface="Times New Roman" panose="02020603050405020304" pitchFamily="18" charset="0"/>
                <a:cs typeface="Times New Roman" panose="02020603050405020304" pitchFamily="18" charset="0"/>
              </a:rPr>
              <a:t>. </a:t>
            </a:r>
          </a:p>
        </p:txBody>
      </p:sp>
      <p:sp>
        <p:nvSpPr>
          <p:cNvPr id="4" name="Header Placeholder 3"/>
          <p:cNvSpPr>
            <a:spLocks noGrp="1"/>
          </p:cNvSpPr>
          <p:nvPr>
            <p:ph type="hdr" sz="quarter" idx="10"/>
          </p:nvPr>
        </p:nvSpPr>
        <p:spPr/>
        <p:txBody>
          <a:bodyPr/>
          <a:lstStyle/>
          <a:p>
            <a:r>
              <a:rPr lang="en-AU"/>
              <a:t>[Add presentation title, presenter name here]</a:t>
            </a:r>
          </a:p>
        </p:txBody>
      </p:sp>
      <p:sp>
        <p:nvSpPr>
          <p:cNvPr id="5" name="Footer Placeholder 4"/>
          <p:cNvSpPr>
            <a:spLocks noGrp="1"/>
          </p:cNvSpPr>
          <p:nvPr>
            <p:ph type="ftr" sz="quarter" idx="11"/>
          </p:nvPr>
        </p:nvSpPr>
        <p:spPr/>
        <p:txBody>
          <a:bodyPr/>
          <a:lstStyle/>
          <a:p>
            <a:r>
              <a:rPr lang="en-AU"/>
              <a:t>[Add Presenter contact details here]</a:t>
            </a:r>
          </a:p>
        </p:txBody>
      </p:sp>
      <p:sp>
        <p:nvSpPr>
          <p:cNvPr id="6" name="Slide Number Placeholder 5"/>
          <p:cNvSpPr>
            <a:spLocks noGrp="1"/>
          </p:cNvSpPr>
          <p:nvPr>
            <p:ph type="sldNum" sz="quarter" idx="12"/>
          </p:nvPr>
        </p:nvSpPr>
        <p:spPr/>
        <p:txBody>
          <a:bodyPr/>
          <a:lstStyle/>
          <a:p>
            <a:fld id="{13D2BD4F-ED21-46EC-B9E1-362F8586AFD2}" type="slidenum">
              <a:rPr lang="en-AU" smtClean="0"/>
              <a:pPr/>
              <a:t>37</a:t>
            </a:fld>
            <a:endParaRPr lang="en-AU"/>
          </a:p>
        </p:txBody>
      </p:sp>
    </p:spTree>
    <p:extLst>
      <p:ext uri="{BB962C8B-B14F-4D97-AF65-F5344CB8AC3E}">
        <p14:creationId xmlns:p14="http://schemas.microsoft.com/office/powerpoint/2010/main" val="33986357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AU" sz="1100" dirty="0">
                <a:latin typeface="Times New Roman" panose="02020603050405020304" pitchFamily="18" charset="0"/>
                <a:cs typeface="Times New Roman" panose="02020603050405020304" pitchFamily="18" charset="0"/>
              </a:rPr>
              <a:t>IBM determined the median heel height discussed online by those identified as important shoe mavens in the social media universe. The median height discussed peaked at seven inches in 2009 and declined to two inches in 2011.</a:t>
            </a:r>
          </a:p>
          <a:p>
            <a:endParaRPr lang="en-AU" sz="1100" dirty="0">
              <a:latin typeface="Times New Roman" panose="02020603050405020304" pitchFamily="18" charset="0"/>
              <a:cs typeface="Times New Roman" panose="02020603050405020304" pitchFamily="18" charset="0"/>
            </a:endParaRPr>
          </a:p>
          <a:p>
            <a:r>
              <a:rPr lang="en-AU" sz="1100" dirty="0">
                <a:latin typeface="Times New Roman" panose="02020603050405020304" pitchFamily="18" charset="0"/>
                <a:cs typeface="Times New Roman" panose="02020603050405020304" pitchFamily="18" charset="0"/>
              </a:rPr>
              <a:t>“Usually, in an economic downturn, heels go up and stay up – as consumers turn to more flamboyant fashions as a means of fantasy and escape,”. Low-heeled flapper shoes in the 1920s were replaced with high-heel pumps and platforms during the Great Depression. Platforms were again revived during the 1970s oil crisis, reversing the preference for low-heeled sandals in the late 1960s.  And the low, thick heels of the 1990s “grunge” period gave way to “Sex and the City”-inspired stilettos following the dot-com bust at the turn of the century.</a:t>
            </a:r>
          </a:p>
          <a:p>
            <a:endParaRPr lang="en-AU" sz="1100" dirty="0">
              <a:latin typeface="Times New Roman" panose="02020603050405020304" pitchFamily="18" charset="0"/>
              <a:cs typeface="Times New Roman" panose="02020603050405020304" pitchFamily="18" charset="0"/>
            </a:endParaRPr>
          </a:p>
          <a:p>
            <a:r>
              <a:rPr lang="en-AU" sz="1100" dirty="0">
                <a:latin typeface="Times New Roman" panose="02020603050405020304" pitchFamily="18" charset="0"/>
                <a:cs typeface="Times New Roman" panose="02020603050405020304" pitchFamily="18" charset="0"/>
              </a:rPr>
              <a:t>While heels on women’s shoes are still high – as a visit to any shoe store will confirm -- the IBM analysis points to a change in trend. This data could be used by shoe manufacturers and retailers looking for insight into the kind of shoes to, respectively, manufacture and sell in the coming season.</a:t>
            </a:r>
          </a:p>
          <a:p>
            <a:endParaRPr lang="en-AU" sz="1100" dirty="0">
              <a:latin typeface="Times New Roman" panose="02020603050405020304" pitchFamily="18" charset="0"/>
              <a:cs typeface="Times New Roman" panose="02020603050405020304" pitchFamily="18" charset="0"/>
            </a:endParaRPr>
          </a:p>
          <a:p>
            <a:r>
              <a:rPr lang="en-AU" sz="1100" dirty="0">
                <a:latin typeface="Times New Roman" panose="02020603050405020304" pitchFamily="18" charset="0"/>
                <a:cs typeface="Times New Roman" panose="02020603050405020304" pitchFamily="18" charset="0"/>
              </a:rPr>
              <a:t>first, IBM used special analytics software to search billions of social media posts to identify individuals discussing shoes. This initial category contained tens of thousands of posts. Next, the software narrowed the list down to those who are key online influencers in the area of footwear – bloggers, for example. The software relied on special algorithms that rated the popularity of these influencers by zeroing in on the ones who sit in the centre of large social networks – that is, writers of blogs that many other blogs link to and which in turn link to many blogs. These bloggers aren’t traditional “experts” – they don’t work in the footwear industry, for example. But they are passionate footwear enthusiasts with large followings. </a:t>
            </a:r>
          </a:p>
          <a:p>
            <a:r>
              <a:rPr lang="en-AU" sz="1100" dirty="0">
                <a:latin typeface="Times New Roman" panose="02020603050405020304" pitchFamily="18" charset="0"/>
                <a:cs typeface="Times New Roman" panose="02020603050405020304" pitchFamily="18" charset="0"/>
              </a:rPr>
              <a:t>Finally, the software analyse the content of the social media sites, looking specifically for discussions of shoe height. </a:t>
            </a:r>
          </a:p>
        </p:txBody>
      </p:sp>
      <p:sp>
        <p:nvSpPr>
          <p:cNvPr id="4" name="Header Placeholder 3"/>
          <p:cNvSpPr>
            <a:spLocks noGrp="1"/>
          </p:cNvSpPr>
          <p:nvPr>
            <p:ph type="hdr" sz="quarter" idx="10"/>
          </p:nvPr>
        </p:nvSpPr>
        <p:spPr/>
        <p:txBody>
          <a:bodyPr/>
          <a:lstStyle/>
          <a:p>
            <a:r>
              <a:rPr lang="en-AU"/>
              <a:t>[Add presentation title, presenter name here]</a:t>
            </a:r>
          </a:p>
        </p:txBody>
      </p:sp>
      <p:sp>
        <p:nvSpPr>
          <p:cNvPr id="5" name="Footer Placeholder 4"/>
          <p:cNvSpPr>
            <a:spLocks noGrp="1"/>
          </p:cNvSpPr>
          <p:nvPr>
            <p:ph type="ftr" sz="quarter" idx="11"/>
          </p:nvPr>
        </p:nvSpPr>
        <p:spPr/>
        <p:txBody>
          <a:bodyPr/>
          <a:lstStyle/>
          <a:p>
            <a:r>
              <a:rPr lang="en-AU"/>
              <a:t>[Add Presenter contact details here]</a:t>
            </a:r>
          </a:p>
        </p:txBody>
      </p:sp>
      <p:sp>
        <p:nvSpPr>
          <p:cNvPr id="6" name="Slide Number Placeholder 5"/>
          <p:cNvSpPr>
            <a:spLocks noGrp="1"/>
          </p:cNvSpPr>
          <p:nvPr>
            <p:ph type="sldNum" sz="quarter" idx="12"/>
          </p:nvPr>
        </p:nvSpPr>
        <p:spPr/>
        <p:txBody>
          <a:bodyPr/>
          <a:lstStyle/>
          <a:p>
            <a:fld id="{13D2BD4F-ED21-46EC-B9E1-362F8586AFD2}" type="slidenum">
              <a:rPr lang="en-AU" smtClean="0"/>
              <a:pPr/>
              <a:t>38</a:t>
            </a:fld>
            <a:endParaRPr lang="en-AU"/>
          </a:p>
        </p:txBody>
      </p:sp>
    </p:spTree>
    <p:extLst>
      <p:ext uri="{BB962C8B-B14F-4D97-AF65-F5344CB8AC3E}">
        <p14:creationId xmlns:p14="http://schemas.microsoft.com/office/powerpoint/2010/main" val="34925748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AU" sz="1100" dirty="0">
                <a:latin typeface="Times New Roman" panose="02020603050405020304" pitchFamily="18" charset="0"/>
                <a:cs typeface="Times New Roman" panose="02020603050405020304" pitchFamily="18" charset="0"/>
              </a:rPr>
              <a:t>The figure shows an abstract overview of the different stages (represented through ovals) and their transitions (arrows) in the Visual Analytics Process.</a:t>
            </a:r>
          </a:p>
          <a:p>
            <a:endParaRPr lang="en-AU" sz="1100" dirty="0">
              <a:latin typeface="Times New Roman" panose="02020603050405020304" pitchFamily="18" charset="0"/>
              <a:cs typeface="Times New Roman" panose="02020603050405020304" pitchFamily="18" charset="0"/>
            </a:endParaRPr>
          </a:p>
          <a:p>
            <a:r>
              <a:rPr lang="en-AU" sz="1100" dirty="0">
                <a:latin typeface="Times New Roman" panose="02020603050405020304" pitchFamily="18" charset="0"/>
                <a:cs typeface="Times New Roman" panose="02020603050405020304" pitchFamily="18" charset="0"/>
              </a:rPr>
              <a:t>In many application scenarios, heterogeneous data sources need to be integrated before visual or automatic analysis methods can be applied. Therefore, the ﬁrst step is often to pre-process and transform the data to derive different representations for further exploration (as indicated by the Transformation arrow in the figure). Other typical </a:t>
            </a:r>
            <a:r>
              <a:rPr lang="en-AU" sz="1100" dirty="0" err="1">
                <a:latin typeface="Times New Roman" panose="02020603050405020304" pitchFamily="18" charset="0"/>
                <a:cs typeface="Times New Roman" panose="02020603050405020304" pitchFamily="18" charset="0"/>
              </a:rPr>
              <a:t>preprocessing</a:t>
            </a:r>
            <a:r>
              <a:rPr lang="en-AU" sz="1100" dirty="0">
                <a:latin typeface="Times New Roman" panose="02020603050405020304" pitchFamily="18" charset="0"/>
                <a:cs typeface="Times New Roman" panose="02020603050405020304" pitchFamily="18" charset="0"/>
              </a:rPr>
              <a:t> tasks include data cleaning, normalization, grouping, or integration of heterogeneous data sources.</a:t>
            </a:r>
          </a:p>
          <a:p>
            <a:endParaRPr lang="en-AU" sz="1100" dirty="0">
              <a:latin typeface="Times New Roman" panose="02020603050405020304" pitchFamily="18" charset="0"/>
              <a:cs typeface="Times New Roman" panose="02020603050405020304" pitchFamily="18" charset="0"/>
            </a:endParaRPr>
          </a:p>
          <a:p>
            <a:r>
              <a:rPr lang="en-AU" sz="1100" dirty="0">
                <a:latin typeface="Times New Roman" panose="02020603050405020304" pitchFamily="18" charset="0"/>
                <a:cs typeface="Times New Roman" panose="02020603050405020304" pitchFamily="18" charset="0"/>
              </a:rPr>
              <a:t>After the transformation, the analyst may choose between applying visual or automatic analysis methods. If an automated analysis is used ﬁrst, data mining methods are applied to generate models of the original data. Once a model is created the analyst has to evaluate and refine the models, which can best be done by interacting with the data. Visualizations allow the analysts to interact with the automatic methods by modifying parameters or selecting other analysis algorithms. Model visualization can then be used to evaluate the findings of the generated models. Alternating between visual and automatic methods is characteristic for the Visual Analytics process and leads to a continuous refinement and verification of preliminary results. Misleading results in an intermediate step can thus be discovered at an early stage, leading to better results and a higher confidence. If a visual data exploration is performed first, the user has to confirm the generated hypotheses by an automated analysis. User interaction with the visualization is needed to reveal insightful information, for instance by zooming in on different data areas or by considering different visual views on the data. Findings in the visualizations can be used to steer model building in the automatic analysis. In summary, in the Visual Analytics Process knowledge can be gained from visualization, automatic analysis, as well as the preceding interactions between visualizations, models, and the human analysts.</a:t>
            </a:r>
          </a:p>
        </p:txBody>
      </p:sp>
      <p:sp>
        <p:nvSpPr>
          <p:cNvPr id="4" name="Header Placeholder 3"/>
          <p:cNvSpPr>
            <a:spLocks noGrp="1"/>
          </p:cNvSpPr>
          <p:nvPr>
            <p:ph type="hdr" sz="quarter" idx="10"/>
          </p:nvPr>
        </p:nvSpPr>
        <p:spPr/>
        <p:txBody>
          <a:bodyPr/>
          <a:lstStyle/>
          <a:p>
            <a:r>
              <a:rPr lang="en-AU"/>
              <a:t>[Add presentation title, presenter name here]</a:t>
            </a:r>
          </a:p>
        </p:txBody>
      </p:sp>
      <p:sp>
        <p:nvSpPr>
          <p:cNvPr id="5" name="Footer Placeholder 4"/>
          <p:cNvSpPr>
            <a:spLocks noGrp="1"/>
          </p:cNvSpPr>
          <p:nvPr>
            <p:ph type="ftr" sz="quarter" idx="11"/>
          </p:nvPr>
        </p:nvSpPr>
        <p:spPr/>
        <p:txBody>
          <a:bodyPr/>
          <a:lstStyle/>
          <a:p>
            <a:r>
              <a:rPr lang="en-AU"/>
              <a:t>[Add Presenter contact details here]</a:t>
            </a:r>
          </a:p>
        </p:txBody>
      </p:sp>
      <p:sp>
        <p:nvSpPr>
          <p:cNvPr id="6" name="Slide Number Placeholder 5"/>
          <p:cNvSpPr>
            <a:spLocks noGrp="1"/>
          </p:cNvSpPr>
          <p:nvPr>
            <p:ph type="sldNum" sz="quarter" idx="12"/>
          </p:nvPr>
        </p:nvSpPr>
        <p:spPr/>
        <p:txBody>
          <a:bodyPr/>
          <a:lstStyle/>
          <a:p>
            <a:fld id="{13D2BD4F-ED21-46EC-B9E1-362F8586AFD2}" type="slidenum">
              <a:rPr lang="en-AU" smtClean="0"/>
              <a:pPr/>
              <a:t>39</a:t>
            </a:fld>
            <a:endParaRPr lang="en-AU"/>
          </a:p>
        </p:txBody>
      </p:sp>
    </p:spTree>
    <p:extLst>
      <p:ext uri="{BB962C8B-B14F-4D97-AF65-F5344CB8AC3E}">
        <p14:creationId xmlns:p14="http://schemas.microsoft.com/office/powerpoint/2010/main" val="171806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16700" cy="3722688"/>
          </a:xfrm>
        </p:spPr>
      </p:sp>
      <p:sp>
        <p:nvSpPr>
          <p:cNvPr id="3" name="Notes Placeholder 2"/>
          <p:cNvSpPr>
            <a:spLocks noGrp="1"/>
          </p:cNvSpPr>
          <p:nvPr>
            <p:ph type="body" idx="1"/>
          </p:nvPr>
        </p:nvSpPr>
        <p:spPr/>
        <p:txBody>
          <a:bodyPr/>
          <a:lstStyle/>
          <a:p>
            <a:endParaRPr lang="en-AU" sz="1100" dirty="0"/>
          </a:p>
        </p:txBody>
      </p:sp>
      <p:sp>
        <p:nvSpPr>
          <p:cNvPr id="4" name="Header Placeholder 3"/>
          <p:cNvSpPr>
            <a:spLocks noGrp="1"/>
          </p:cNvSpPr>
          <p:nvPr>
            <p:ph type="hdr" sz="quarter" idx="10"/>
          </p:nvPr>
        </p:nvSpPr>
        <p:spPr/>
        <p:txBody>
          <a:bodyPr/>
          <a:lstStyle/>
          <a:p>
            <a:r>
              <a:rPr lang="en-AU"/>
              <a:t>[Add presentation title, presenter name here]</a:t>
            </a:r>
          </a:p>
        </p:txBody>
      </p:sp>
      <p:sp>
        <p:nvSpPr>
          <p:cNvPr id="5" name="Footer Placeholder 4"/>
          <p:cNvSpPr>
            <a:spLocks noGrp="1"/>
          </p:cNvSpPr>
          <p:nvPr>
            <p:ph type="ftr" sz="quarter" idx="11"/>
          </p:nvPr>
        </p:nvSpPr>
        <p:spPr/>
        <p:txBody>
          <a:bodyPr/>
          <a:lstStyle/>
          <a:p>
            <a:r>
              <a:rPr lang="en-AU"/>
              <a:t>[Add Presenter contact details here]</a:t>
            </a:r>
          </a:p>
        </p:txBody>
      </p:sp>
      <p:sp>
        <p:nvSpPr>
          <p:cNvPr id="6" name="Slide Number Placeholder 5"/>
          <p:cNvSpPr>
            <a:spLocks noGrp="1"/>
          </p:cNvSpPr>
          <p:nvPr>
            <p:ph type="sldNum" sz="quarter" idx="12"/>
          </p:nvPr>
        </p:nvSpPr>
        <p:spPr/>
        <p:txBody>
          <a:bodyPr/>
          <a:lstStyle/>
          <a:p>
            <a:fld id="{13D2BD4F-ED21-46EC-B9E1-362F8586AFD2}" type="slidenum">
              <a:rPr lang="en-AU" smtClean="0"/>
              <a:pPr/>
              <a:t>4</a:t>
            </a:fld>
            <a:endParaRPr lang="en-AU"/>
          </a:p>
        </p:txBody>
      </p:sp>
    </p:spTree>
    <p:extLst>
      <p:ext uri="{BB962C8B-B14F-4D97-AF65-F5344CB8AC3E}">
        <p14:creationId xmlns:p14="http://schemas.microsoft.com/office/powerpoint/2010/main" val="8316503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sz="1100" dirty="0">
              <a:latin typeface="Times New Roman" panose="02020603050405020304" pitchFamily="18"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r>
              <a:rPr lang="en-AU"/>
              <a:t>[Add presentation title, presenter name here]</a:t>
            </a:r>
          </a:p>
        </p:txBody>
      </p:sp>
      <p:sp>
        <p:nvSpPr>
          <p:cNvPr id="5" name="Footer Placeholder 4"/>
          <p:cNvSpPr>
            <a:spLocks noGrp="1"/>
          </p:cNvSpPr>
          <p:nvPr>
            <p:ph type="ftr" sz="quarter" idx="11"/>
          </p:nvPr>
        </p:nvSpPr>
        <p:spPr/>
        <p:txBody>
          <a:bodyPr/>
          <a:lstStyle/>
          <a:p>
            <a:r>
              <a:rPr lang="en-AU"/>
              <a:t>[Add Presenter contact details here]</a:t>
            </a:r>
          </a:p>
        </p:txBody>
      </p:sp>
      <p:sp>
        <p:nvSpPr>
          <p:cNvPr id="6" name="Slide Number Placeholder 5"/>
          <p:cNvSpPr>
            <a:spLocks noGrp="1"/>
          </p:cNvSpPr>
          <p:nvPr>
            <p:ph type="sldNum" sz="quarter" idx="12"/>
          </p:nvPr>
        </p:nvSpPr>
        <p:spPr/>
        <p:txBody>
          <a:bodyPr/>
          <a:lstStyle/>
          <a:p>
            <a:fld id="{13D2BD4F-ED21-46EC-B9E1-362F8586AFD2}" type="slidenum">
              <a:rPr lang="en-AU" smtClean="0"/>
              <a:pPr/>
              <a:t>40</a:t>
            </a:fld>
            <a:endParaRPr lang="en-AU"/>
          </a:p>
        </p:txBody>
      </p:sp>
    </p:spTree>
    <p:extLst>
      <p:ext uri="{BB962C8B-B14F-4D97-AF65-F5344CB8AC3E}">
        <p14:creationId xmlns:p14="http://schemas.microsoft.com/office/powerpoint/2010/main" val="2483039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AU" sz="1100" dirty="0">
                <a:latin typeface="Times New Roman" panose="02020603050405020304" pitchFamily="18" charset="0"/>
                <a:cs typeface="Times New Roman" panose="02020603050405020304" pitchFamily="18" charset="0"/>
              </a:rPr>
              <a:t>THE SPORTS INDUSTRY is big business globally and domestically.</a:t>
            </a:r>
          </a:p>
          <a:p>
            <a:r>
              <a:rPr lang="en-AU" sz="1100" dirty="0">
                <a:latin typeface="Times New Roman" panose="02020603050405020304" pitchFamily="18" charset="0"/>
                <a:cs typeface="Times New Roman" panose="02020603050405020304" pitchFamily="18" charset="0"/>
              </a:rPr>
              <a:t>For example, the New York Knicks of the National Basketball Association (NBA) generated $300 million in revenue in 2013. In order for sports organizations to maximize their financial performance, they must win on the court. The operational staffs, including coaches and general managers, must consistently make the right decisions. Sports analytics plays an increasingly important role in such decisions.</a:t>
            </a:r>
          </a:p>
          <a:p>
            <a:endParaRPr lang="en-AU" sz="1100" dirty="0">
              <a:latin typeface="Times New Roman" panose="02020603050405020304" pitchFamily="18" charset="0"/>
              <a:cs typeface="Times New Roman" panose="02020603050405020304" pitchFamily="18" charset="0"/>
            </a:endParaRPr>
          </a:p>
          <a:p>
            <a:r>
              <a:rPr lang="en-AU" sz="1100" dirty="0">
                <a:latin typeface="Times New Roman" panose="02020603050405020304" pitchFamily="18" charset="0"/>
                <a:cs typeface="Times New Roman" panose="02020603050405020304" pitchFamily="18" charset="0"/>
              </a:rPr>
              <a:t>Study shows players’ before-game mood, as captured through the sentiment they reveal in their tweets, is positively associated with their on-court performance. NBA teams recognize the importance of tuning player mood before games, taking various approaches to offset negative mood or generate positive mood.</a:t>
            </a:r>
          </a:p>
          <a:p>
            <a:r>
              <a:rPr lang="en-AU" sz="1100" dirty="0">
                <a:latin typeface="Times New Roman" panose="02020603050405020304" pitchFamily="18" charset="0"/>
                <a:cs typeface="Times New Roman" panose="02020603050405020304" pitchFamily="18" charset="0"/>
              </a:rPr>
              <a:t>NBA teams cannot follow their players 24 hours a day, especially when off the court. Distributing a questionnaire designed to measure mood is not feasible, as it is time-consuming for professional athletes to complete and cannot be used to test mood before every game. As mentioned earlier, NBA players are active Twitter users, a stream of tweets that represents an enormous, unfiltered opportunity to discern their mood. In this sense, the framework could optimize NBA teams’ ongoing process of adjusting player mood by helping them discern mood more effectively.</a:t>
            </a:r>
          </a:p>
          <a:p>
            <a:endParaRPr lang="en-AU" sz="1100" dirty="0">
              <a:latin typeface="Times New Roman" panose="02020603050405020304" pitchFamily="18" charset="0"/>
              <a:cs typeface="Times New Roman" panose="02020603050405020304" pitchFamily="18" charset="0"/>
            </a:endParaRPr>
          </a:p>
          <a:p>
            <a:r>
              <a:rPr lang="en-AU" sz="1100" dirty="0">
                <a:latin typeface="Times New Roman" panose="02020603050405020304" pitchFamily="18" charset="0"/>
                <a:cs typeface="Times New Roman" panose="02020603050405020304" pitchFamily="18" charset="0"/>
              </a:rPr>
              <a:t>The past few years have seen an explosion of tweets by NBA players. NBA players have used this emerging technology to communicate with fans, journalists, peers, friends, and others. They actively voice their opinions, thoughts, and feelings.</a:t>
            </a:r>
          </a:p>
          <a:p>
            <a:endParaRPr lang="en-AU" sz="1100" dirty="0">
              <a:latin typeface="Times New Roman" panose="02020603050405020304" pitchFamily="18" charset="0"/>
              <a:cs typeface="Times New Roman" panose="02020603050405020304" pitchFamily="18" charset="0"/>
            </a:endParaRPr>
          </a:p>
          <a:p>
            <a:r>
              <a:rPr lang="en-AU" sz="1100" dirty="0">
                <a:latin typeface="Times New Roman" panose="02020603050405020304" pitchFamily="18" charset="0"/>
                <a:cs typeface="Times New Roman" panose="02020603050405020304" pitchFamily="18" charset="0"/>
              </a:rPr>
              <a:t>353 active players, or approximately 78.4% of the total, had Twitter accounts during the 2012–2013 season, posting a total of 91,659 tweets.</a:t>
            </a:r>
          </a:p>
          <a:p>
            <a:endParaRPr lang="en-AU" sz="1100" dirty="0">
              <a:latin typeface="Times New Roman" panose="02020603050405020304" pitchFamily="18" charset="0"/>
              <a:cs typeface="Times New Roman" panose="02020603050405020304" pitchFamily="18" charset="0"/>
            </a:endParaRPr>
          </a:p>
          <a:p>
            <a:r>
              <a:rPr lang="en-AU" sz="1100" dirty="0">
                <a:latin typeface="Times New Roman" panose="02020603050405020304" pitchFamily="18" charset="0"/>
                <a:cs typeface="Times New Roman" panose="02020603050405020304" pitchFamily="18" charset="0"/>
              </a:rPr>
              <a:t>Sentiment analysis, an emerging text-mining technique, can help analyse the tweets of NBA players.</a:t>
            </a:r>
          </a:p>
          <a:p>
            <a:endParaRPr lang="en-AU" sz="1100" dirty="0">
              <a:latin typeface="Times New Roman" panose="02020603050405020304" pitchFamily="18" charset="0"/>
              <a:cs typeface="Times New Roman" panose="02020603050405020304" pitchFamily="18" charset="0"/>
            </a:endParaRPr>
          </a:p>
          <a:p>
            <a:r>
              <a:rPr lang="en-AU" sz="1100" dirty="0">
                <a:latin typeface="Times New Roman" panose="02020603050405020304" pitchFamily="18" charset="0"/>
                <a:cs typeface="Times New Roman" panose="02020603050405020304" pitchFamily="18" charset="0"/>
              </a:rPr>
              <a:t>NBA coaches and general managers can use players’ tweets to identify player moods before games and their potential effect on the court.</a:t>
            </a:r>
          </a:p>
        </p:txBody>
      </p:sp>
      <p:sp>
        <p:nvSpPr>
          <p:cNvPr id="4" name="Header Placeholder 3"/>
          <p:cNvSpPr>
            <a:spLocks noGrp="1"/>
          </p:cNvSpPr>
          <p:nvPr>
            <p:ph type="hdr" sz="quarter" idx="10"/>
          </p:nvPr>
        </p:nvSpPr>
        <p:spPr/>
        <p:txBody>
          <a:bodyPr/>
          <a:lstStyle/>
          <a:p>
            <a:r>
              <a:rPr lang="en-AU"/>
              <a:t>[Add presentation title, presenter name here]</a:t>
            </a:r>
          </a:p>
        </p:txBody>
      </p:sp>
      <p:sp>
        <p:nvSpPr>
          <p:cNvPr id="5" name="Footer Placeholder 4"/>
          <p:cNvSpPr>
            <a:spLocks noGrp="1"/>
          </p:cNvSpPr>
          <p:nvPr>
            <p:ph type="ftr" sz="quarter" idx="11"/>
          </p:nvPr>
        </p:nvSpPr>
        <p:spPr/>
        <p:txBody>
          <a:bodyPr/>
          <a:lstStyle/>
          <a:p>
            <a:r>
              <a:rPr lang="en-AU"/>
              <a:t>[Add Presenter contact details here]</a:t>
            </a:r>
          </a:p>
        </p:txBody>
      </p:sp>
      <p:sp>
        <p:nvSpPr>
          <p:cNvPr id="6" name="Slide Number Placeholder 5"/>
          <p:cNvSpPr>
            <a:spLocks noGrp="1"/>
          </p:cNvSpPr>
          <p:nvPr>
            <p:ph type="sldNum" sz="quarter" idx="12"/>
          </p:nvPr>
        </p:nvSpPr>
        <p:spPr/>
        <p:txBody>
          <a:bodyPr/>
          <a:lstStyle/>
          <a:p>
            <a:fld id="{13D2BD4F-ED21-46EC-B9E1-362F8586AFD2}" type="slidenum">
              <a:rPr lang="en-AU" smtClean="0"/>
              <a:pPr/>
              <a:t>41</a:t>
            </a:fld>
            <a:endParaRPr lang="en-AU"/>
          </a:p>
        </p:txBody>
      </p:sp>
    </p:spTree>
    <p:extLst>
      <p:ext uri="{BB962C8B-B14F-4D97-AF65-F5344CB8AC3E}">
        <p14:creationId xmlns:p14="http://schemas.microsoft.com/office/powerpoint/2010/main" val="37119804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sz="1100" dirty="0">
              <a:latin typeface="Times New Roman" panose="02020603050405020304" pitchFamily="18"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r>
              <a:rPr lang="en-AU"/>
              <a:t>[Add presentation title, presenter name here]</a:t>
            </a:r>
          </a:p>
        </p:txBody>
      </p:sp>
      <p:sp>
        <p:nvSpPr>
          <p:cNvPr id="5" name="Footer Placeholder 4"/>
          <p:cNvSpPr>
            <a:spLocks noGrp="1"/>
          </p:cNvSpPr>
          <p:nvPr>
            <p:ph type="ftr" sz="quarter" idx="11"/>
          </p:nvPr>
        </p:nvSpPr>
        <p:spPr/>
        <p:txBody>
          <a:bodyPr/>
          <a:lstStyle/>
          <a:p>
            <a:r>
              <a:rPr lang="en-AU"/>
              <a:t>[Add Presenter contact details here]</a:t>
            </a:r>
          </a:p>
        </p:txBody>
      </p:sp>
      <p:sp>
        <p:nvSpPr>
          <p:cNvPr id="6" name="Slide Number Placeholder 5"/>
          <p:cNvSpPr>
            <a:spLocks noGrp="1"/>
          </p:cNvSpPr>
          <p:nvPr>
            <p:ph type="sldNum" sz="quarter" idx="12"/>
          </p:nvPr>
        </p:nvSpPr>
        <p:spPr/>
        <p:txBody>
          <a:bodyPr/>
          <a:lstStyle/>
          <a:p>
            <a:fld id="{13D2BD4F-ED21-46EC-B9E1-362F8586AFD2}" type="slidenum">
              <a:rPr lang="en-AU" smtClean="0"/>
              <a:pPr/>
              <a:t>42</a:t>
            </a:fld>
            <a:endParaRPr lang="en-AU"/>
          </a:p>
        </p:txBody>
      </p:sp>
    </p:spTree>
    <p:extLst>
      <p:ext uri="{BB962C8B-B14F-4D97-AF65-F5344CB8AC3E}">
        <p14:creationId xmlns:p14="http://schemas.microsoft.com/office/powerpoint/2010/main" val="13153982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100" dirty="0">
                <a:latin typeface="Times New Roman" panose="02020603050405020304" pitchFamily="18" charset="0"/>
                <a:cs typeface="Times New Roman" panose="02020603050405020304" pitchFamily="18" charset="0"/>
              </a:rPr>
              <a:t>The proposed framework needs three sets of data:</a:t>
            </a:r>
          </a:p>
          <a:p>
            <a:r>
              <a:rPr lang="en-AU" sz="1100" dirty="0">
                <a:latin typeface="Times New Roman" panose="02020603050405020304" pitchFamily="18" charset="0"/>
                <a:cs typeface="Times New Roman" panose="02020603050405020304" pitchFamily="18" charset="0"/>
              </a:rPr>
              <a:t>player/game profile (such as age, position, salary, and home/away game)</a:t>
            </a:r>
          </a:p>
          <a:p>
            <a:r>
              <a:rPr lang="en-AU" sz="1100" dirty="0">
                <a:latin typeface="Times New Roman" panose="02020603050405020304" pitchFamily="18" charset="0"/>
                <a:cs typeface="Times New Roman" panose="02020603050405020304" pitchFamily="18" charset="0"/>
              </a:rPr>
              <a:t>Player performance (such as field goals and percentage, plus/minus (+/–)</a:t>
            </a:r>
          </a:p>
          <a:p>
            <a:r>
              <a:rPr lang="en-AU" sz="1100" dirty="0">
                <a:latin typeface="Times New Roman" panose="02020603050405020304" pitchFamily="18" charset="0"/>
                <a:cs typeface="Times New Roman" panose="02020603050405020304" pitchFamily="18" charset="0"/>
              </a:rPr>
              <a:t>Player tweets</a:t>
            </a:r>
          </a:p>
          <a:p>
            <a:endParaRPr lang="en-AU" sz="1100" dirty="0">
              <a:latin typeface="Times New Roman" panose="02020603050405020304" pitchFamily="18" charset="0"/>
              <a:cs typeface="Times New Roman" panose="02020603050405020304" pitchFamily="18" charset="0"/>
            </a:endParaRPr>
          </a:p>
          <a:p>
            <a:r>
              <a:rPr lang="en-AU" sz="1100" dirty="0">
                <a:latin typeface="Times New Roman" panose="02020603050405020304" pitchFamily="18" charset="0"/>
                <a:cs typeface="Times New Roman" panose="02020603050405020304" pitchFamily="18" charset="0"/>
              </a:rPr>
              <a:t>The first two are available within NBA teams, as well as through outside databases compiled by third parties.</a:t>
            </a:r>
          </a:p>
          <a:p>
            <a:r>
              <a:rPr lang="en-AU" sz="1100" dirty="0">
                <a:latin typeface="Times New Roman" panose="02020603050405020304" pitchFamily="18" charset="0"/>
                <a:cs typeface="Times New Roman" panose="02020603050405020304" pitchFamily="18" charset="0"/>
              </a:rPr>
              <a:t>Player tweets are easily viewed on Twitter, and analysts can use Web crawlers to gather data.</a:t>
            </a:r>
          </a:p>
          <a:p>
            <a:endParaRPr lang="en-AU" sz="1100" dirty="0">
              <a:latin typeface="Times New Roman" panose="02020603050405020304" pitchFamily="18" charset="0"/>
              <a:cs typeface="Times New Roman" panose="02020603050405020304" pitchFamily="18" charset="0"/>
            </a:endParaRPr>
          </a:p>
          <a:p>
            <a:r>
              <a:rPr lang="en-AU" sz="1100" dirty="0">
                <a:latin typeface="Times New Roman" panose="02020603050405020304" pitchFamily="18" charset="0"/>
                <a:cs typeface="Times New Roman" panose="02020603050405020304" pitchFamily="18" charset="0"/>
              </a:rPr>
              <a:t>The framework:</a:t>
            </a:r>
          </a:p>
          <a:p>
            <a:r>
              <a:rPr lang="en-AU" sz="1100" dirty="0">
                <a:latin typeface="Times New Roman" panose="02020603050405020304" pitchFamily="18" charset="0"/>
                <a:cs typeface="Times New Roman" panose="02020603050405020304" pitchFamily="18" charset="0"/>
              </a:rPr>
              <a:t>The framework uses sentiment analysis to discern player mood from player tweets and regression, a type of trend analysis, to identify how that mood is associated with on-court performance. Both techniques are incorporated into existing software, including SAS Sentiment Analysis, SAS Enterprise Miner, and R. These resources free NBA teams from the technical detail of the framework. This low entry barrier to implementation could thus be further motivation for NBA teams to try it.</a:t>
            </a:r>
          </a:p>
        </p:txBody>
      </p:sp>
      <p:sp>
        <p:nvSpPr>
          <p:cNvPr id="4" name="Header Placeholder 3"/>
          <p:cNvSpPr>
            <a:spLocks noGrp="1"/>
          </p:cNvSpPr>
          <p:nvPr>
            <p:ph type="hdr" sz="quarter" idx="10"/>
          </p:nvPr>
        </p:nvSpPr>
        <p:spPr/>
        <p:txBody>
          <a:bodyPr/>
          <a:lstStyle/>
          <a:p>
            <a:r>
              <a:rPr lang="en-AU"/>
              <a:t>[Add presentation title, presenter name here]</a:t>
            </a:r>
          </a:p>
        </p:txBody>
      </p:sp>
      <p:sp>
        <p:nvSpPr>
          <p:cNvPr id="5" name="Footer Placeholder 4"/>
          <p:cNvSpPr>
            <a:spLocks noGrp="1"/>
          </p:cNvSpPr>
          <p:nvPr>
            <p:ph type="ftr" sz="quarter" idx="11"/>
          </p:nvPr>
        </p:nvSpPr>
        <p:spPr/>
        <p:txBody>
          <a:bodyPr/>
          <a:lstStyle/>
          <a:p>
            <a:r>
              <a:rPr lang="en-AU"/>
              <a:t>[Add Presenter contact details here]</a:t>
            </a:r>
          </a:p>
        </p:txBody>
      </p:sp>
      <p:sp>
        <p:nvSpPr>
          <p:cNvPr id="6" name="Slide Number Placeholder 5"/>
          <p:cNvSpPr>
            <a:spLocks noGrp="1"/>
          </p:cNvSpPr>
          <p:nvPr>
            <p:ph type="sldNum" sz="quarter" idx="12"/>
          </p:nvPr>
        </p:nvSpPr>
        <p:spPr/>
        <p:txBody>
          <a:bodyPr/>
          <a:lstStyle/>
          <a:p>
            <a:fld id="{13D2BD4F-ED21-46EC-B9E1-362F8586AFD2}" type="slidenum">
              <a:rPr lang="en-AU" smtClean="0"/>
              <a:pPr/>
              <a:t>43</a:t>
            </a:fld>
            <a:endParaRPr lang="en-AU"/>
          </a:p>
        </p:txBody>
      </p:sp>
    </p:spTree>
    <p:extLst>
      <p:ext uri="{BB962C8B-B14F-4D97-AF65-F5344CB8AC3E}">
        <p14:creationId xmlns:p14="http://schemas.microsoft.com/office/powerpoint/2010/main" val="39135426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100" dirty="0">
                <a:latin typeface="Times New Roman" panose="02020603050405020304" pitchFamily="18" charset="0"/>
                <a:cs typeface="Times New Roman" panose="02020603050405020304" pitchFamily="18" charset="0"/>
              </a:rPr>
              <a:t>In order to represent all tweets accurately, we pre-processed their content by filtering out pure re-tweets and information-oriented tweets containing URL links. We also removed non- English tweets. Given the fact that tweets are replete with non-standard English, we applied a data-cleansing mechanism.</a:t>
            </a:r>
          </a:p>
        </p:txBody>
      </p:sp>
      <p:sp>
        <p:nvSpPr>
          <p:cNvPr id="4" name="Header Placeholder 3"/>
          <p:cNvSpPr>
            <a:spLocks noGrp="1"/>
          </p:cNvSpPr>
          <p:nvPr>
            <p:ph type="hdr" sz="quarter" idx="10"/>
          </p:nvPr>
        </p:nvSpPr>
        <p:spPr/>
        <p:txBody>
          <a:bodyPr/>
          <a:lstStyle/>
          <a:p>
            <a:r>
              <a:rPr lang="en-AU"/>
              <a:t>[Add presentation title, presenter name here]</a:t>
            </a:r>
          </a:p>
        </p:txBody>
      </p:sp>
      <p:sp>
        <p:nvSpPr>
          <p:cNvPr id="5" name="Footer Placeholder 4"/>
          <p:cNvSpPr>
            <a:spLocks noGrp="1"/>
          </p:cNvSpPr>
          <p:nvPr>
            <p:ph type="ftr" sz="quarter" idx="11"/>
          </p:nvPr>
        </p:nvSpPr>
        <p:spPr/>
        <p:txBody>
          <a:bodyPr/>
          <a:lstStyle/>
          <a:p>
            <a:r>
              <a:rPr lang="en-AU"/>
              <a:t>[Add Presenter contact details here]</a:t>
            </a:r>
          </a:p>
        </p:txBody>
      </p:sp>
      <p:sp>
        <p:nvSpPr>
          <p:cNvPr id="6" name="Slide Number Placeholder 5"/>
          <p:cNvSpPr>
            <a:spLocks noGrp="1"/>
          </p:cNvSpPr>
          <p:nvPr>
            <p:ph type="sldNum" sz="quarter" idx="12"/>
          </p:nvPr>
        </p:nvSpPr>
        <p:spPr/>
        <p:txBody>
          <a:bodyPr/>
          <a:lstStyle/>
          <a:p>
            <a:fld id="{13D2BD4F-ED21-46EC-B9E1-362F8586AFD2}" type="slidenum">
              <a:rPr lang="en-AU" smtClean="0"/>
              <a:pPr/>
              <a:t>44</a:t>
            </a:fld>
            <a:endParaRPr lang="en-AU"/>
          </a:p>
        </p:txBody>
      </p:sp>
    </p:spTree>
    <p:extLst>
      <p:ext uri="{BB962C8B-B14F-4D97-AF65-F5344CB8AC3E}">
        <p14:creationId xmlns:p14="http://schemas.microsoft.com/office/powerpoint/2010/main" val="4367014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100" dirty="0">
                <a:latin typeface="Times New Roman" panose="02020603050405020304" pitchFamily="18" charset="0"/>
                <a:cs typeface="Times New Roman" panose="02020603050405020304" pitchFamily="18" charset="0"/>
              </a:rPr>
              <a:t>They applied AFINN (developed by Finn </a:t>
            </a:r>
            <a:r>
              <a:rPr lang="en-AU" sz="1100" dirty="0" err="1">
                <a:latin typeface="Times New Roman" panose="02020603050405020304" pitchFamily="18" charset="0"/>
                <a:cs typeface="Times New Roman" panose="02020603050405020304" pitchFamily="18" charset="0"/>
              </a:rPr>
              <a:t>Årup</a:t>
            </a:r>
            <a:r>
              <a:rPr lang="en-AU" sz="1100" dirty="0">
                <a:latin typeface="Times New Roman" panose="02020603050405020304" pitchFamily="18" charset="0"/>
                <a:cs typeface="Times New Roman" panose="02020603050405020304" pitchFamily="18" charset="0"/>
              </a:rPr>
              <a:t> Nielsen of the Technical University of Denmark) sentiment lexicons and an extended hand-assembled list of emoticons to detect the polarity of players’ sentiment in the tweets, or players’ moods behind the tweets.</a:t>
            </a:r>
          </a:p>
          <a:p>
            <a:endParaRPr lang="en-AU" sz="1100" dirty="0">
              <a:latin typeface="Times New Roman" panose="02020603050405020304" pitchFamily="18" charset="0"/>
              <a:cs typeface="Times New Roman" panose="02020603050405020304" pitchFamily="18" charset="0"/>
            </a:endParaRPr>
          </a:p>
          <a:p>
            <a:r>
              <a:rPr lang="en-AU" sz="1100" dirty="0">
                <a:latin typeface="Times New Roman" panose="02020603050405020304" pitchFamily="18" charset="0"/>
                <a:cs typeface="Times New Roman" panose="02020603050405020304" pitchFamily="18" charset="0"/>
              </a:rPr>
              <a:t>AFINN rates words between –5 (negative) and +5 (positive), with a larger number representing a more positive sentiment. </a:t>
            </a:r>
          </a:p>
          <a:p>
            <a:r>
              <a:rPr lang="en-AU" sz="1100" dirty="0">
                <a:latin typeface="Times New Roman" panose="02020603050405020304" pitchFamily="18" charset="0"/>
                <a:cs typeface="Times New Roman" panose="02020603050405020304" pitchFamily="18" charset="0"/>
              </a:rPr>
              <a:t>They calculated an AFINN score for the tweet by summing the ratings of the positive and negative words matching the lexicon. The computed AFINN score reflects the mood of a player behind the tweet.</a:t>
            </a:r>
          </a:p>
        </p:txBody>
      </p:sp>
      <p:sp>
        <p:nvSpPr>
          <p:cNvPr id="4" name="Header Placeholder 3"/>
          <p:cNvSpPr>
            <a:spLocks noGrp="1"/>
          </p:cNvSpPr>
          <p:nvPr>
            <p:ph type="hdr" sz="quarter" idx="10"/>
          </p:nvPr>
        </p:nvSpPr>
        <p:spPr/>
        <p:txBody>
          <a:bodyPr/>
          <a:lstStyle/>
          <a:p>
            <a:r>
              <a:rPr lang="en-AU"/>
              <a:t>[Add presentation title, presenter name here]</a:t>
            </a:r>
          </a:p>
        </p:txBody>
      </p:sp>
      <p:sp>
        <p:nvSpPr>
          <p:cNvPr id="5" name="Footer Placeholder 4"/>
          <p:cNvSpPr>
            <a:spLocks noGrp="1"/>
          </p:cNvSpPr>
          <p:nvPr>
            <p:ph type="ftr" sz="quarter" idx="11"/>
          </p:nvPr>
        </p:nvSpPr>
        <p:spPr/>
        <p:txBody>
          <a:bodyPr/>
          <a:lstStyle/>
          <a:p>
            <a:r>
              <a:rPr lang="en-AU"/>
              <a:t>[Add Presenter contact details here]</a:t>
            </a:r>
          </a:p>
        </p:txBody>
      </p:sp>
      <p:sp>
        <p:nvSpPr>
          <p:cNvPr id="6" name="Slide Number Placeholder 5"/>
          <p:cNvSpPr>
            <a:spLocks noGrp="1"/>
          </p:cNvSpPr>
          <p:nvPr>
            <p:ph type="sldNum" sz="quarter" idx="12"/>
          </p:nvPr>
        </p:nvSpPr>
        <p:spPr/>
        <p:txBody>
          <a:bodyPr/>
          <a:lstStyle/>
          <a:p>
            <a:fld id="{13D2BD4F-ED21-46EC-B9E1-362F8586AFD2}" type="slidenum">
              <a:rPr lang="en-AU" smtClean="0"/>
              <a:pPr/>
              <a:t>45</a:t>
            </a:fld>
            <a:endParaRPr lang="en-AU"/>
          </a:p>
        </p:txBody>
      </p:sp>
    </p:spTree>
    <p:extLst>
      <p:ext uri="{BB962C8B-B14F-4D97-AF65-F5344CB8AC3E}">
        <p14:creationId xmlns:p14="http://schemas.microsoft.com/office/powerpoint/2010/main" val="26350766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100" dirty="0">
                <a:latin typeface="Times New Roman" panose="02020603050405020304" pitchFamily="18" charset="0"/>
                <a:cs typeface="Times New Roman" panose="02020603050405020304" pitchFamily="18" charset="0"/>
              </a:rPr>
              <a:t>To test the mood-performance relationship, they developed a model relating a player’s mood before a game to his performance in the game. They began with a standard baseline model, including mood variable only.</a:t>
            </a:r>
          </a:p>
          <a:p>
            <a:endParaRPr lang="en-AU" sz="1100" dirty="0">
              <a:latin typeface="Times New Roman" panose="02020603050405020304" pitchFamily="18" charset="0"/>
              <a:cs typeface="Times New Roman" panose="02020603050405020304" pitchFamily="18" charset="0"/>
            </a:endParaRPr>
          </a:p>
          <a:p>
            <a:r>
              <a:rPr lang="en-AU" sz="1100" dirty="0">
                <a:latin typeface="Times New Roman" panose="02020603050405020304" pitchFamily="18" charset="0"/>
                <a:cs typeface="Times New Roman" panose="02020603050405020304" pitchFamily="18" charset="0"/>
              </a:rPr>
              <a:t>The baseline model might be subject to the “endogeneity” influence common in sports analytics. To limit it, we added control variables that are potential predictors of sports performance.</a:t>
            </a:r>
          </a:p>
        </p:txBody>
      </p:sp>
      <p:sp>
        <p:nvSpPr>
          <p:cNvPr id="4" name="Header Placeholder 3"/>
          <p:cNvSpPr>
            <a:spLocks noGrp="1"/>
          </p:cNvSpPr>
          <p:nvPr>
            <p:ph type="hdr" sz="quarter" idx="10"/>
          </p:nvPr>
        </p:nvSpPr>
        <p:spPr/>
        <p:txBody>
          <a:bodyPr/>
          <a:lstStyle/>
          <a:p>
            <a:r>
              <a:rPr lang="en-AU"/>
              <a:t>[Add presentation title, presenter name here]</a:t>
            </a:r>
          </a:p>
        </p:txBody>
      </p:sp>
      <p:sp>
        <p:nvSpPr>
          <p:cNvPr id="5" name="Footer Placeholder 4"/>
          <p:cNvSpPr>
            <a:spLocks noGrp="1"/>
          </p:cNvSpPr>
          <p:nvPr>
            <p:ph type="ftr" sz="quarter" idx="11"/>
          </p:nvPr>
        </p:nvSpPr>
        <p:spPr/>
        <p:txBody>
          <a:bodyPr/>
          <a:lstStyle/>
          <a:p>
            <a:r>
              <a:rPr lang="en-AU"/>
              <a:t>[Add Presenter contact details here]</a:t>
            </a:r>
          </a:p>
        </p:txBody>
      </p:sp>
      <p:sp>
        <p:nvSpPr>
          <p:cNvPr id="6" name="Slide Number Placeholder 5"/>
          <p:cNvSpPr>
            <a:spLocks noGrp="1"/>
          </p:cNvSpPr>
          <p:nvPr>
            <p:ph type="sldNum" sz="quarter" idx="12"/>
          </p:nvPr>
        </p:nvSpPr>
        <p:spPr/>
        <p:txBody>
          <a:bodyPr/>
          <a:lstStyle/>
          <a:p>
            <a:fld id="{13D2BD4F-ED21-46EC-B9E1-362F8586AFD2}" type="slidenum">
              <a:rPr lang="en-AU" smtClean="0"/>
              <a:pPr/>
              <a:t>46</a:t>
            </a:fld>
            <a:endParaRPr lang="en-AU"/>
          </a:p>
        </p:txBody>
      </p:sp>
    </p:spTree>
    <p:extLst>
      <p:ext uri="{BB962C8B-B14F-4D97-AF65-F5344CB8AC3E}">
        <p14:creationId xmlns:p14="http://schemas.microsoft.com/office/powerpoint/2010/main" val="865270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100" dirty="0">
                <a:latin typeface="Times New Roman" panose="02020603050405020304" pitchFamily="18" charset="0"/>
                <a:cs typeface="Times New Roman" panose="02020603050405020304" pitchFamily="18" charset="0"/>
              </a:rPr>
              <a:t>This analysis supports the robustness of the results we found in the baseline model using Twitter as the sole intelligence source. The extended model suggests other applications of the framework for future work and users of sports analytics; for example, an analyst would be able to explore how the mood-performance relationship varies with different player factors and game factors.</a:t>
            </a:r>
          </a:p>
        </p:txBody>
      </p:sp>
      <p:sp>
        <p:nvSpPr>
          <p:cNvPr id="4" name="Header Placeholder 3"/>
          <p:cNvSpPr>
            <a:spLocks noGrp="1"/>
          </p:cNvSpPr>
          <p:nvPr>
            <p:ph type="hdr" sz="quarter" idx="10"/>
          </p:nvPr>
        </p:nvSpPr>
        <p:spPr/>
        <p:txBody>
          <a:bodyPr/>
          <a:lstStyle/>
          <a:p>
            <a:r>
              <a:rPr lang="en-AU"/>
              <a:t>[Add presentation title, presenter name here]</a:t>
            </a:r>
          </a:p>
        </p:txBody>
      </p:sp>
      <p:sp>
        <p:nvSpPr>
          <p:cNvPr id="5" name="Footer Placeholder 4"/>
          <p:cNvSpPr>
            <a:spLocks noGrp="1"/>
          </p:cNvSpPr>
          <p:nvPr>
            <p:ph type="ftr" sz="quarter" idx="11"/>
          </p:nvPr>
        </p:nvSpPr>
        <p:spPr/>
        <p:txBody>
          <a:bodyPr/>
          <a:lstStyle/>
          <a:p>
            <a:r>
              <a:rPr lang="en-AU"/>
              <a:t>[Add Presenter contact details here]</a:t>
            </a:r>
          </a:p>
        </p:txBody>
      </p:sp>
      <p:sp>
        <p:nvSpPr>
          <p:cNvPr id="6" name="Slide Number Placeholder 5"/>
          <p:cNvSpPr>
            <a:spLocks noGrp="1"/>
          </p:cNvSpPr>
          <p:nvPr>
            <p:ph type="sldNum" sz="quarter" idx="12"/>
          </p:nvPr>
        </p:nvSpPr>
        <p:spPr/>
        <p:txBody>
          <a:bodyPr/>
          <a:lstStyle/>
          <a:p>
            <a:fld id="{13D2BD4F-ED21-46EC-B9E1-362F8586AFD2}" type="slidenum">
              <a:rPr lang="en-AU" smtClean="0"/>
              <a:pPr/>
              <a:t>47</a:t>
            </a:fld>
            <a:endParaRPr lang="en-AU"/>
          </a:p>
        </p:txBody>
      </p:sp>
    </p:spTree>
    <p:extLst>
      <p:ext uri="{BB962C8B-B14F-4D97-AF65-F5344CB8AC3E}">
        <p14:creationId xmlns:p14="http://schemas.microsoft.com/office/powerpoint/2010/main" val="23743696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AU" sz="1100" b="0" kern="1200" dirty="0">
                <a:solidFill>
                  <a:schemeClr val="tx1"/>
                </a:solidFill>
                <a:effectLst/>
                <a:latin typeface="Calibri"/>
                <a:ea typeface="+mn-ea"/>
                <a:cs typeface="+mn-cs"/>
              </a:rPr>
              <a:t>System U is analytical tool that automatically derive the personality traits from textual data generated by people. These text data could include their tweets, their Facebook posts, or even their daily emails.</a:t>
            </a:r>
          </a:p>
          <a:p>
            <a:r>
              <a:rPr lang="en-AU" sz="1100" b="0" kern="1200" dirty="0">
                <a:solidFill>
                  <a:schemeClr val="tx1"/>
                </a:solidFill>
                <a:effectLst/>
                <a:latin typeface="Calibri"/>
                <a:ea typeface="+mn-ea"/>
                <a:cs typeface="+mn-cs"/>
              </a:rPr>
              <a:t>So, their work actually is built on top of this line of studies called psycholinguistics, which says that the words that we use every day are powerful reflections of our personality and our social world.</a:t>
            </a:r>
          </a:p>
          <a:p>
            <a:r>
              <a:rPr lang="en-AU" sz="1100" b="0" kern="1200" dirty="0">
                <a:solidFill>
                  <a:schemeClr val="tx1"/>
                </a:solidFill>
                <a:effectLst/>
                <a:latin typeface="Calibri"/>
                <a:ea typeface="+mn-ea"/>
                <a:cs typeface="+mn-cs"/>
              </a:rPr>
              <a:t>Currently, System U enable us to derive three types of main traits including Big5 personalities, and the fundamental needs, and their basic values and beliefs.</a:t>
            </a:r>
          </a:p>
          <a:p>
            <a:pPr lvl="0"/>
            <a:r>
              <a:rPr lang="en-AU" sz="1100" b="0" kern="1200" dirty="0">
                <a:solidFill>
                  <a:schemeClr val="tx1"/>
                </a:solidFill>
                <a:effectLst/>
                <a:latin typeface="Calibri"/>
                <a:ea typeface="+mn-ea"/>
                <a:cs typeface="+mn-cs"/>
              </a:rPr>
              <a:t>Big5: which is perhaps the most well-known and most used psychological model to measure a person's personality</a:t>
            </a:r>
          </a:p>
          <a:p>
            <a:pPr lvl="0"/>
            <a:r>
              <a:rPr lang="en-AU" sz="1100" b="0" kern="1200" dirty="0">
                <a:solidFill>
                  <a:schemeClr val="tx1"/>
                </a:solidFill>
                <a:effectLst/>
                <a:latin typeface="Calibri"/>
                <a:ea typeface="+mn-ea"/>
                <a:cs typeface="+mn-cs"/>
              </a:rPr>
              <a:t>Fundamental needs: It characterises an individual based on his/her desire</a:t>
            </a:r>
          </a:p>
          <a:p>
            <a:pPr lvl="0"/>
            <a:r>
              <a:rPr lang="en-AU" sz="1100" b="0" kern="1200" dirty="0">
                <a:solidFill>
                  <a:schemeClr val="tx1"/>
                </a:solidFill>
                <a:effectLst/>
                <a:latin typeface="Calibri"/>
                <a:ea typeface="+mn-ea"/>
                <a:cs typeface="+mn-cs"/>
              </a:rPr>
              <a:t>Basic human values: To measure a person’s beliefs and motivators. Example, some people are very much motivated by doing a greater good for the world or other people. We call them as having high level of “transcendence”. For others, they may be motivated by fulfilling their own self or personal success. We call them as having high level of “self-enhancement”.</a:t>
            </a:r>
          </a:p>
          <a:p>
            <a:r>
              <a:rPr lang="en-AU" sz="1100" b="0" kern="1200" dirty="0">
                <a:solidFill>
                  <a:schemeClr val="tx1"/>
                </a:solidFill>
                <a:effectLst/>
                <a:latin typeface="Calibri"/>
                <a:ea typeface="+mn-ea"/>
                <a:cs typeface="+mn-cs"/>
              </a:rPr>
              <a:t>So if you combine all these, you can gain a better understanding of yourself, what motivates you in life, and what needs you should fulfil – and to use that information to better your life; professionally or personally. Example, professionally you can find a better job, better team. Personally, these information can be used by service/product providers to receive more personalised services and products.</a:t>
            </a:r>
          </a:p>
          <a:p>
            <a:r>
              <a:rPr lang="en-AU" sz="1100" b="0" kern="1200" dirty="0">
                <a:solidFill>
                  <a:schemeClr val="tx1"/>
                </a:solidFill>
                <a:effectLst/>
                <a:latin typeface="Calibri"/>
                <a:ea typeface="+mn-ea"/>
                <a:cs typeface="+mn-cs"/>
              </a:rPr>
              <a:t>The biggest challenge is to determine what type of words are highly correlated with a type of personality trait. For example, words like ‘within’, ‘include’ are coded as ‘inclusive’ category. And this category of words is highly correlated with somebody who has a personality trait that is very high on agreeableness. </a:t>
            </a:r>
          </a:p>
          <a:p>
            <a:r>
              <a:rPr lang="en-AU" sz="1100" b="0" kern="1200" dirty="0">
                <a:solidFill>
                  <a:schemeClr val="tx1"/>
                </a:solidFill>
                <a:effectLst/>
                <a:latin typeface="Calibri"/>
                <a:ea typeface="+mn-ea"/>
                <a:cs typeface="+mn-cs"/>
              </a:rPr>
              <a:t>They built a set of psycholinguistic lexicons and used them to examine the use of a particular word, and the frequency of use, and its relationship with a particular personality type.</a:t>
            </a:r>
          </a:p>
          <a:p>
            <a:r>
              <a:rPr lang="en-AU" sz="1100" b="0" kern="1200" dirty="0">
                <a:solidFill>
                  <a:schemeClr val="tx1"/>
                </a:solidFill>
                <a:effectLst/>
                <a:latin typeface="Calibri"/>
                <a:ea typeface="+mn-ea"/>
                <a:cs typeface="+mn-cs"/>
              </a:rPr>
              <a:t>HOW ACCURATE THESE PREDICTIONS ARE?</a:t>
            </a:r>
          </a:p>
          <a:p>
            <a:r>
              <a:rPr lang="en-AU" sz="1100" b="0" kern="1200" dirty="0">
                <a:solidFill>
                  <a:schemeClr val="tx1"/>
                </a:solidFill>
                <a:effectLst/>
                <a:latin typeface="Calibri"/>
                <a:ea typeface="+mn-ea"/>
                <a:cs typeface="+mn-cs"/>
              </a:rPr>
              <a:t>A series of validation studies have been conducted, on the quality of analytics. One of these studies tests the concurrent validity of the analytics. So they measured these aspects using to different measures (System U and standardised Questionnaire) from the same sample and tested the correlation between the results. The results so far is very encouraging. They have 80 percent confidence to say that the two-repeated samples are highly correlated in terms of their traits.</a:t>
            </a:r>
          </a:p>
        </p:txBody>
      </p:sp>
      <p:sp>
        <p:nvSpPr>
          <p:cNvPr id="4" name="Header Placeholder 3"/>
          <p:cNvSpPr>
            <a:spLocks noGrp="1"/>
          </p:cNvSpPr>
          <p:nvPr>
            <p:ph type="hdr" sz="quarter" idx="10"/>
          </p:nvPr>
        </p:nvSpPr>
        <p:spPr/>
        <p:txBody>
          <a:bodyPr/>
          <a:lstStyle/>
          <a:p>
            <a:r>
              <a:rPr lang="en-AU"/>
              <a:t>[Add presentation title, presenter name here]</a:t>
            </a:r>
          </a:p>
        </p:txBody>
      </p:sp>
      <p:sp>
        <p:nvSpPr>
          <p:cNvPr id="5" name="Footer Placeholder 4"/>
          <p:cNvSpPr>
            <a:spLocks noGrp="1"/>
          </p:cNvSpPr>
          <p:nvPr>
            <p:ph type="ftr" sz="quarter" idx="11"/>
          </p:nvPr>
        </p:nvSpPr>
        <p:spPr/>
        <p:txBody>
          <a:bodyPr/>
          <a:lstStyle/>
          <a:p>
            <a:r>
              <a:rPr lang="en-AU"/>
              <a:t>[Add Presenter contact details here]</a:t>
            </a:r>
          </a:p>
        </p:txBody>
      </p:sp>
      <p:sp>
        <p:nvSpPr>
          <p:cNvPr id="6" name="Slide Number Placeholder 5"/>
          <p:cNvSpPr>
            <a:spLocks noGrp="1"/>
          </p:cNvSpPr>
          <p:nvPr>
            <p:ph type="sldNum" sz="quarter" idx="12"/>
          </p:nvPr>
        </p:nvSpPr>
        <p:spPr/>
        <p:txBody>
          <a:bodyPr/>
          <a:lstStyle/>
          <a:p>
            <a:fld id="{13D2BD4F-ED21-46EC-B9E1-362F8586AFD2}" type="slidenum">
              <a:rPr lang="en-AU" smtClean="0"/>
              <a:pPr/>
              <a:t>48</a:t>
            </a:fld>
            <a:endParaRPr lang="en-AU"/>
          </a:p>
        </p:txBody>
      </p:sp>
    </p:spTree>
    <p:extLst>
      <p:ext uri="{BB962C8B-B14F-4D97-AF65-F5344CB8AC3E}">
        <p14:creationId xmlns:p14="http://schemas.microsoft.com/office/powerpoint/2010/main" val="16004793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idx="10"/>
          </p:nvPr>
        </p:nvSpPr>
        <p:spPr/>
        <p:txBody>
          <a:bodyPr/>
          <a:lstStyle/>
          <a:p>
            <a:r>
              <a:rPr lang="en-AU"/>
              <a:t>[Add presentation title, presenter name here]</a:t>
            </a:r>
          </a:p>
        </p:txBody>
      </p:sp>
      <p:sp>
        <p:nvSpPr>
          <p:cNvPr id="5" name="Footer Placeholder 4"/>
          <p:cNvSpPr>
            <a:spLocks noGrp="1"/>
          </p:cNvSpPr>
          <p:nvPr>
            <p:ph type="ftr" sz="quarter" idx="11"/>
          </p:nvPr>
        </p:nvSpPr>
        <p:spPr/>
        <p:txBody>
          <a:bodyPr/>
          <a:lstStyle/>
          <a:p>
            <a:r>
              <a:rPr lang="en-AU"/>
              <a:t>[Add Presenter contact details here]</a:t>
            </a:r>
          </a:p>
        </p:txBody>
      </p:sp>
      <p:sp>
        <p:nvSpPr>
          <p:cNvPr id="6" name="Slide Number Placeholder 5"/>
          <p:cNvSpPr>
            <a:spLocks noGrp="1"/>
          </p:cNvSpPr>
          <p:nvPr>
            <p:ph type="sldNum" sz="quarter" idx="12"/>
          </p:nvPr>
        </p:nvSpPr>
        <p:spPr/>
        <p:txBody>
          <a:bodyPr/>
          <a:lstStyle/>
          <a:p>
            <a:fld id="{13D2BD4F-ED21-46EC-B9E1-362F8586AFD2}" type="slidenum">
              <a:rPr lang="en-AU" smtClean="0"/>
              <a:pPr/>
              <a:t>49</a:t>
            </a:fld>
            <a:endParaRPr lang="en-AU"/>
          </a:p>
        </p:txBody>
      </p:sp>
    </p:spTree>
    <p:extLst>
      <p:ext uri="{BB962C8B-B14F-4D97-AF65-F5344CB8AC3E}">
        <p14:creationId xmlns:p14="http://schemas.microsoft.com/office/powerpoint/2010/main" val="2573577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idx="10"/>
          </p:nvPr>
        </p:nvSpPr>
        <p:spPr/>
        <p:txBody>
          <a:bodyPr/>
          <a:lstStyle/>
          <a:p>
            <a:r>
              <a:rPr lang="en-AU"/>
              <a:t>[Add presentation title, presenter name here]</a:t>
            </a:r>
          </a:p>
        </p:txBody>
      </p:sp>
      <p:sp>
        <p:nvSpPr>
          <p:cNvPr id="5" name="Footer Placeholder 4"/>
          <p:cNvSpPr>
            <a:spLocks noGrp="1"/>
          </p:cNvSpPr>
          <p:nvPr>
            <p:ph type="ftr" sz="quarter" idx="11"/>
          </p:nvPr>
        </p:nvSpPr>
        <p:spPr/>
        <p:txBody>
          <a:bodyPr/>
          <a:lstStyle/>
          <a:p>
            <a:r>
              <a:rPr lang="en-AU"/>
              <a:t>[Add Presenter contact details here]</a:t>
            </a:r>
          </a:p>
        </p:txBody>
      </p:sp>
      <p:sp>
        <p:nvSpPr>
          <p:cNvPr id="6" name="Slide Number Placeholder 5"/>
          <p:cNvSpPr>
            <a:spLocks noGrp="1"/>
          </p:cNvSpPr>
          <p:nvPr>
            <p:ph type="sldNum" sz="quarter" idx="12"/>
          </p:nvPr>
        </p:nvSpPr>
        <p:spPr/>
        <p:txBody>
          <a:bodyPr/>
          <a:lstStyle/>
          <a:p>
            <a:fld id="{13D2BD4F-ED21-46EC-B9E1-362F8586AFD2}" type="slidenum">
              <a:rPr lang="en-AU" smtClean="0"/>
              <a:pPr/>
              <a:t>5</a:t>
            </a:fld>
            <a:endParaRPr lang="en-AU"/>
          </a:p>
        </p:txBody>
      </p:sp>
    </p:spTree>
    <p:extLst>
      <p:ext uri="{BB962C8B-B14F-4D97-AF65-F5344CB8AC3E}">
        <p14:creationId xmlns:p14="http://schemas.microsoft.com/office/powerpoint/2010/main" val="33483916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r>
              <a:rPr lang="en-AU"/>
              <a:t>[Add presentation title, presenter name here]</a:t>
            </a:r>
          </a:p>
        </p:txBody>
      </p:sp>
      <p:sp>
        <p:nvSpPr>
          <p:cNvPr id="5" name="Footer Placeholder 4"/>
          <p:cNvSpPr>
            <a:spLocks noGrp="1"/>
          </p:cNvSpPr>
          <p:nvPr>
            <p:ph type="ftr" sz="quarter" idx="11"/>
          </p:nvPr>
        </p:nvSpPr>
        <p:spPr/>
        <p:txBody>
          <a:bodyPr/>
          <a:lstStyle/>
          <a:p>
            <a:r>
              <a:rPr lang="en-AU"/>
              <a:t>[Add Presenter contact details here]</a:t>
            </a:r>
          </a:p>
        </p:txBody>
      </p:sp>
      <p:sp>
        <p:nvSpPr>
          <p:cNvPr id="6" name="Slide Number Placeholder 5"/>
          <p:cNvSpPr>
            <a:spLocks noGrp="1"/>
          </p:cNvSpPr>
          <p:nvPr>
            <p:ph type="sldNum" sz="quarter" idx="12"/>
          </p:nvPr>
        </p:nvSpPr>
        <p:spPr/>
        <p:txBody>
          <a:bodyPr/>
          <a:lstStyle/>
          <a:p>
            <a:fld id="{13D2BD4F-ED21-46EC-B9E1-362F8586AFD2}" type="slidenum">
              <a:rPr lang="en-AU" smtClean="0"/>
              <a:pPr/>
              <a:t>50</a:t>
            </a:fld>
            <a:endParaRPr lang="en-AU"/>
          </a:p>
        </p:txBody>
      </p:sp>
    </p:spTree>
    <p:extLst>
      <p:ext uri="{BB962C8B-B14F-4D97-AF65-F5344CB8AC3E}">
        <p14:creationId xmlns:p14="http://schemas.microsoft.com/office/powerpoint/2010/main" val="3844718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Social media enables users to generate content by sharing their knowledge, opinions and experiences on a variety of issues. </a:t>
            </a:r>
          </a:p>
          <a:p>
            <a:r>
              <a:rPr lang="en-AU" dirty="0"/>
              <a:t>Social media has changed the way customers engage with organizations, brands, products and services. </a:t>
            </a:r>
          </a:p>
          <a:p>
            <a:r>
              <a:rPr lang="en-AU" dirty="0"/>
              <a:t>It influences customer attitudes, perceptions and buying decisions. </a:t>
            </a:r>
          </a:p>
          <a:p>
            <a:r>
              <a:rPr lang="en-AU" dirty="0"/>
              <a:t>Social media provides organizations with many opportunities. It provides a new and powerful low cost marketing channel that can be harnessed to increase customer awareness of organizations and associated brands, products and services. </a:t>
            </a:r>
          </a:p>
          <a:p>
            <a:r>
              <a:rPr lang="en-AU" dirty="0"/>
              <a:t>Also, it enables organizations to improve their customer relationships through better engagement on a real time basis.</a:t>
            </a:r>
          </a:p>
        </p:txBody>
      </p:sp>
      <p:sp>
        <p:nvSpPr>
          <p:cNvPr id="4" name="Header Placeholder 3"/>
          <p:cNvSpPr>
            <a:spLocks noGrp="1"/>
          </p:cNvSpPr>
          <p:nvPr>
            <p:ph type="hdr" sz="quarter" idx="10"/>
          </p:nvPr>
        </p:nvSpPr>
        <p:spPr/>
        <p:txBody>
          <a:bodyPr/>
          <a:lstStyle/>
          <a:p>
            <a:r>
              <a:rPr lang="en-AU"/>
              <a:t>[Add presentation title, presenter name here]</a:t>
            </a:r>
          </a:p>
        </p:txBody>
      </p:sp>
      <p:sp>
        <p:nvSpPr>
          <p:cNvPr id="5" name="Footer Placeholder 4"/>
          <p:cNvSpPr>
            <a:spLocks noGrp="1"/>
          </p:cNvSpPr>
          <p:nvPr>
            <p:ph type="ftr" sz="quarter" idx="11"/>
          </p:nvPr>
        </p:nvSpPr>
        <p:spPr/>
        <p:txBody>
          <a:bodyPr/>
          <a:lstStyle/>
          <a:p>
            <a:r>
              <a:rPr lang="en-AU"/>
              <a:t>[Add Presenter contact details here]</a:t>
            </a:r>
          </a:p>
        </p:txBody>
      </p:sp>
      <p:sp>
        <p:nvSpPr>
          <p:cNvPr id="6" name="Slide Number Placeholder 5"/>
          <p:cNvSpPr>
            <a:spLocks noGrp="1"/>
          </p:cNvSpPr>
          <p:nvPr>
            <p:ph type="sldNum" sz="quarter" idx="12"/>
          </p:nvPr>
        </p:nvSpPr>
        <p:spPr/>
        <p:txBody>
          <a:bodyPr/>
          <a:lstStyle/>
          <a:p>
            <a:fld id="{13D2BD4F-ED21-46EC-B9E1-362F8586AFD2}" type="slidenum">
              <a:rPr lang="en-AU" smtClean="0"/>
              <a:pPr/>
              <a:t>6</a:t>
            </a:fld>
            <a:endParaRPr lang="en-AU"/>
          </a:p>
        </p:txBody>
      </p:sp>
    </p:spTree>
    <p:extLst>
      <p:ext uri="{BB962C8B-B14F-4D97-AF65-F5344CB8AC3E}">
        <p14:creationId xmlns:p14="http://schemas.microsoft.com/office/powerpoint/2010/main" val="2957414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10847A19-08E7-4AFA-9934-66940C1AC09C}" type="slidenum">
              <a:rPr lang="en-AU" smtClean="0"/>
              <a:pPr/>
              <a:t>7</a:t>
            </a:fld>
            <a:endParaRPr lang="en-AU"/>
          </a:p>
        </p:txBody>
      </p:sp>
    </p:spTree>
    <p:extLst>
      <p:ext uri="{BB962C8B-B14F-4D97-AF65-F5344CB8AC3E}">
        <p14:creationId xmlns:p14="http://schemas.microsoft.com/office/powerpoint/2010/main" val="3032225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sz="1100" dirty="0">
                <a:latin typeface="Times New Roman" panose="02020603050405020304" pitchFamily="18" charset="0"/>
                <a:cs typeface="Times New Roman" panose="02020603050405020304" pitchFamily="18" charset="0"/>
              </a:rPr>
              <a:t>SMA uses the content of social media platforms (e.g. Twitter, Facebook) to create a real-time understanding of how people, trends, products and brands are mentioned in those social media sites.</a:t>
            </a:r>
          </a:p>
          <a:p>
            <a:r>
              <a:rPr lang="en-AU" sz="1100" dirty="0">
                <a:latin typeface="Times New Roman" panose="02020603050405020304" pitchFamily="18" charset="0"/>
                <a:cs typeface="Times New Roman" panose="02020603050405020304" pitchFamily="18" charset="0"/>
              </a:rPr>
              <a:t>SMA provides organizations with an ‘intimate’ platform to connect with customers and shape their perceptions, whether through timely and targeted campaigns, responsive customer service or creating communities of interest.</a:t>
            </a:r>
          </a:p>
          <a:p>
            <a:r>
              <a:rPr lang="en-AU" sz="1100" dirty="0">
                <a:latin typeface="Times New Roman" panose="02020603050405020304" pitchFamily="18" charset="0"/>
                <a:cs typeface="Times New Roman" panose="02020603050405020304" pitchFamily="18" charset="0"/>
              </a:rPr>
              <a:t>It enables organizations to track and understand customer views, sentiments, key topics and trends and identify key influencers.</a:t>
            </a:r>
          </a:p>
          <a:p>
            <a:r>
              <a:rPr lang="en-AU" sz="1100" dirty="0">
                <a:latin typeface="Times New Roman" panose="02020603050405020304" pitchFamily="18" charset="0"/>
                <a:cs typeface="Times New Roman" panose="02020603050405020304" pitchFamily="18" charset="0"/>
              </a:rPr>
              <a:t>SMA provides a new strategic approach towards business decision-making resulting in new ways to create value.</a:t>
            </a:r>
          </a:p>
          <a:p>
            <a:r>
              <a:rPr lang="en-AU" sz="1100" dirty="0">
                <a:latin typeface="Times New Roman" panose="02020603050405020304" pitchFamily="18" charset="0"/>
                <a:cs typeface="Times New Roman" panose="02020603050405020304" pitchFamily="18" charset="0"/>
              </a:rPr>
              <a:t>The business question addressed in this session is: How do organizations achieve value with social media analytics?</a:t>
            </a:r>
          </a:p>
          <a:p>
            <a:r>
              <a:rPr lang="en-AU" sz="1100" dirty="0">
                <a:latin typeface="Times New Roman" panose="02020603050405020304" pitchFamily="18" charset="0"/>
                <a:cs typeface="Times New Roman" panose="02020603050405020304" pitchFamily="18" charset="0"/>
              </a:rPr>
              <a:t>To address this question, we focus on two key issues: understanding the motivations that explain why organizations use SMA; and understanding how the use of SMA leads to organizational value?</a:t>
            </a:r>
          </a:p>
          <a:p>
            <a:r>
              <a:rPr lang="en-AU" sz="1100" dirty="0">
                <a:latin typeface="Times New Roman" panose="02020603050405020304" pitchFamily="18" charset="0"/>
                <a:cs typeface="Times New Roman" panose="02020603050405020304" pitchFamily="18" charset="0"/>
              </a:rPr>
              <a:t>In this session, we describe a framework based on awareness motivation and the resource-based view (RBV), in which SMA resource combinations are required to successfully implement SMA initiatives.</a:t>
            </a:r>
          </a:p>
        </p:txBody>
      </p:sp>
      <p:sp>
        <p:nvSpPr>
          <p:cNvPr id="4" name="Header Placeholder 3"/>
          <p:cNvSpPr>
            <a:spLocks noGrp="1"/>
          </p:cNvSpPr>
          <p:nvPr>
            <p:ph type="hdr" sz="quarter" idx="10"/>
          </p:nvPr>
        </p:nvSpPr>
        <p:spPr/>
        <p:txBody>
          <a:bodyPr/>
          <a:lstStyle/>
          <a:p>
            <a:r>
              <a:rPr lang="en-AU"/>
              <a:t>[Add presentation title, presenter name here]</a:t>
            </a:r>
          </a:p>
        </p:txBody>
      </p:sp>
      <p:sp>
        <p:nvSpPr>
          <p:cNvPr id="5" name="Footer Placeholder 4"/>
          <p:cNvSpPr>
            <a:spLocks noGrp="1"/>
          </p:cNvSpPr>
          <p:nvPr>
            <p:ph type="ftr" sz="quarter" idx="11"/>
          </p:nvPr>
        </p:nvSpPr>
        <p:spPr/>
        <p:txBody>
          <a:bodyPr/>
          <a:lstStyle/>
          <a:p>
            <a:r>
              <a:rPr lang="en-AU"/>
              <a:t>[Add Presenter contact details here]</a:t>
            </a:r>
          </a:p>
        </p:txBody>
      </p:sp>
      <p:sp>
        <p:nvSpPr>
          <p:cNvPr id="6" name="Slide Number Placeholder 5"/>
          <p:cNvSpPr>
            <a:spLocks noGrp="1"/>
          </p:cNvSpPr>
          <p:nvPr>
            <p:ph type="sldNum" sz="quarter" idx="12"/>
          </p:nvPr>
        </p:nvSpPr>
        <p:spPr/>
        <p:txBody>
          <a:bodyPr/>
          <a:lstStyle/>
          <a:p>
            <a:fld id="{13D2BD4F-ED21-46EC-B9E1-362F8586AFD2}" type="slidenum">
              <a:rPr lang="en-AU" smtClean="0"/>
              <a:pPr/>
              <a:t>8</a:t>
            </a:fld>
            <a:endParaRPr lang="en-AU"/>
          </a:p>
        </p:txBody>
      </p:sp>
    </p:spTree>
    <p:extLst>
      <p:ext uri="{BB962C8B-B14F-4D97-AF65-F5344CB8AC3E}">
        <p14:creationId xmlns:p14="http://schemas.microsoft.com/office/powerpoint/2010/main" val="20414193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100" dirty="0">
                <a:latin typeface="Times New Roman" panose="02020603050405020304" pitchFamily="18" charset="0"/>
                <a:cs typeface="Times New Roman" panose="02020603050405020304" pitchFamily="18" charset="0"/>
              </a:rPr>
              <a:t>Although SMA is closely related to big data and BA, there are some key differences between these concepts.</a:t>
            </a:r>
          </a:p>
          <a:p>
            <a:r>
              <a:rPr lang="en-AU" sz="1100" dirty="0">
                <a:latin typeface="Times New Roman" panose="02020603050405020304" pitchFamily="18" charset="0"/>
                <a:cs typeface="Times New Roman" panose="02020603050405020304" pitchFamily="18" charset="0"/>
              </a:rPr>
              <a:t>SMA can be distinguished big data and BA as follows.</a:t>
            </a:r>
          </a:p>
          <a:p>
            <a:r>
              <a:rPr lang="en-AU" sz="1100" dirty="0">
                <a:latin typeface="Times New Roman" panose="02020603050405020304" pitchFamily="18" charset="0"/>
                <a:cs typeface="Times New Roman" panose="02020603050405020304" pitchFamily="18" charset="0"/>
              </a:rPr>
              <a:t>Big data focuses on new data management techniques that supersede traditional relational systems, and are better suited to the management of large volumes of social media data.</a:t>
            </a:r>
          </a:p>
          <a:p>
            <a:r>
              <a:rPr lang="en-AU" sz="1100" dirty="0">
                <a:latin typeface="Times New Roman" panose="02020603050405020304" pitchFamily="18" charset="0"/>
                <a:cs typeface="Times New Roman" panose="02020603050405020304" pitchFamily="18" charset="0"/>
              </a:rPr>
              <a:t>We argue that these differences are important and while there is some overlap between SMA, big data and BA, the differences are very important in terms of motivations, resources required and benefits achieved.</a:t>
            </a:r>
          </a:p>
        </p:txBody>
      </p:sp>
      <p:sp>
        <p:nvSpPr>
          <p:cNvPr id="4" name="Header Placeholder 3"/>
          <p:cNvSpPr>
            <a:spLocks noGrp="1"/>
          </p:cNvSpPr>
          <p:nvPr>
            <p:ph type="hdr" sz="quarter" idx="10"/>
          </p:nvPr>
        </p:nvSpPr>
        <p:spPr/>
        <p:txBody>
          <a:bodyPr/>
          <a:lstStyle/>
          <a:p>
            <a:r>
              <a:rPr lang="en-AU"/>
              <a:t>[Add presentation title, presenter name here]</a:t>
            </a:r>
          </a:p>
        </p:txBody>
      </p:sp>
      <p:sp>
        <p:nvSpPr>
          <p:cNvPr id="5" name="Footer Placeholder 4"/>
          <p:cNvSpPr>
            <a:spLocks noGrp="1"/>
          </p:cNvSpPr>
          <p:nvPr>
            <p:ph type="ftr" sz="quarter" idx="11"/>
          </p:nvPr>
        </p:nvSpPr>
        <p:spPr/>
        <p:txBody>
          <a:bodyPr/>
          <a:lstStyle/>
          <a:p>
            <a:r>
              <a:rPr lang="en-AU"/>
              <a:t>[Add Presenter contact details here]</a:t>
            </a:r>
          </a:p>
        </p:txBody>
      </p:sp>
      <p:sp>
        <p:nvSpPr>
          <p:cNvPr id="6" name="Slide Number Placeholder 5"/>
          <p:cNvSpPr>
            <a:spLocks noGrp="1"/>
          </p:cNvSpPr>
          <p:nvPr>
            <p:ph type="sldNum" sz="quarter" idx="12"/>
          </p:nvPr>
        </p:nvSpPr>
        <p:spPr/>
        <p:txBody>
          <a:bodyPr/>
          <a:lstStyle/>
          <a:p>
            <a:fld id="{13D2BD4F-ED21-46EC-B9E1-362F8586AFD2}" type="slidenum">
              <a:rPr lang="en-AU" smtClean="0"/>
              <a:pPr/>
              <a:t>9</a:t>
            </a:fld>
            <a:endParaRPr lang="en-AU"/>
          </a:p>
        </p:txBody>
      </p:sp>
    </p:spTree>
    <p:extLst>
      <p:ext uri="{BB962C8B-B14F-4D97-AF65-F5344CB8AC3E}">
        <p14:creationId xmlns:p14="http://schemas.microsoft.com/office/powerpoint/2010/main" val="13911396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01BC1A6-FA88-4814-A368-FA1F0C3E5EF9}"/>
              </a:ext>
            </a:extLst>
          </p:cNvPr>
          <p:cNvSpPr/>
          <p:nvPr userDrawn="1"/>
        </p:nvSpPr>
        <p:spPr>
          <a:xfrm>
            <a:off x="0" y="0"/>
            <a:ext cx="1219199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hasCustomPrompt="1"/>
          </p:nvPr>
        </p:nvSpPr>
        <p:spPr>
          <a:xfrm>
            <a:off x="403907" y="1122363"/>
            <a:ext cx="5040000" cy="1835208"/>
          </a:xfrm>
        </p:spPr>
        <p:txBody>
          <a:bodyPr anchor="b"/>
          <a:lstStyle>
            <a:lvl1pPr algn="l">
              <a:defRPr sz="4500" b="0"/>
            </a:lvl1pPr>
          </a:lstStyle>
          <a:p>
            <a:r>
              <a:rPr lang="en-US" dirty="0"/>
              <a:t>Click to add title</a:t>
            </a:r>
            <a:endParaRPr lang="en-GB" dirty="0"/>
          </a:p>
        </p:txBody>
      </p:sp>
      <p:sp>
        <p:nvSpPr>
          <p:cNvPr id="3" name="Subtitle 2"/>
          <p:cNvSpPr>
            <a:spLocks noGrp="1"/>
          </p:cNvSpPr>
          <p:nvPr>
            <p:ph type="subTitle" idx="1" hasCustomPrompt="1"/>
          </p:nvPr>
        </p:nvSpPr>
        <p:spPr>
          <a:xfrm>
            <a:off x="403908" y="3051740"/>
            <a:ext cx="5040000" cy="2206060"/>
          </a:xfrm>
        </p:spPr>
        <p:txBody>
          <a:bodyPr/>
          <a:lstStyle>
            <a:lvl1pPr marL="0" indent="0" algn="l">
              <a:buNone/>
              <a:defRPr sz="25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endParaRPr lang="en-GB" dirty="0"/>
          </a:p>
        </p:txBody>
      </p:sp>
      <p:sp>
        <p:nvSpPr>
          <p:cNvPr id="5" name="Footer Placeholder 4"/>
          <p:cNvSpPr>
            <a:spLocks noGrp="1"/>
          </p:cNvSpPr>
          <p:nvPr>
            <p:ph type="ftr" sz="quarter" idx="11"/>
          </p:nvPr>
        </p:nvSpPr>
        <p:spPr/>
        <p:txBody>
          <a:bodyPr/>
          <a:lstStyle/>
          <a:p>
            <a:r>
              <a:rPr lang="en-AU"/>
              <a:t>Deakin University CRICOS Provider Code: 00113B</a:t>
            </a:r>
            <a:endParaRPr lang="en-GB"/>
          </a:p>
        </p:txBody>
      </p:sp>
      <p:grpSp>
        <p:nvGrpSpPr>
          <p:cNvPr id="9" name="Group 8">
            <a:extLst>
              <a:ext uri="{FF2B5EF4-FFF2-40B4-BE49-F238E27FC236}">
                <a16:creationId xmlns:a16="http://schemas.microsoft.com/office/drawing/2014/main" id="{C1BCF969-F22E-4363-BD98-B53B34219A98}"/>
              </a:ext>
            </a:extLst>
          </p:cNvPr>
          <p:cNvGrpSpPr/>
          <p:nvPr userDrawn="1"/>
        </p:nvGrpSpPr>
        <p:grpSpPr>
          <a:xfrm>
            <a:off x="6875462" y="0"/>
            <a:ext cx="5316538" cy="6858000"/>
            <a:chOff x="6242051" y="0"/>
            <a:chExt cx="5316538" cy="6858000"/>
          </a:xfrm>
        </p:grpSpPr>
        <p:sp>
          <p:nvSpPr>
            <p:cNvPr id="10" name="Freeform 6">
              <a:extLst>
                <a:ext uri="{FF2B5EF4-FFF2-40B4-BE49-F238E27FC236}">
                  <a16:creationId xmlns:a16="http://schemas.microsoft.com/office/drawing/2014/main" id="{05E60E73-F1E3-409B-9111-F5BDA2C949A4}"/>
                </a:ext>
              </a:extLst>
            </p:cNvPr>
            <p:cNvSpPr>
              <a:spLocks/>
            </p:cNvSpPr>
            <p:nvPr userDrawn="1"/>
          </p:nvSpPr>
          <p:spPr bwMode="auto">
            <a:xfrm>
              <a:off x="6307138" y="0"/>
              <a:ext cx="5251450" cy="4816475"/>
            </a:xfrm>
            <a:custGeom>
              <a:avLst/>
              <a:gdLst>
                <a:gd name="T0" fmla="*/ 8701 w 16628"/>
                <a:gd name="T1" fmla="*/ 15209 h 15209"/>
                <a:gd name="T2" fmla="*/ 8701 w 16628"/>
                <a:gd name="T3" fmla="*/ 15209 h 15209"/>
                <a:gd name="T4" fmla="*/ 16628 w 16628"/>
                <a:gd name="T5" fmla="*/ 10101 h 15209"/>
                <a:gd name="T6" fmla="*/ 16628 w 16628"/>
                <a:gd name="T7" fmla="*/ 0 h 15209"/>
                <a:gd name="T8" fmla="*/ 0 w 16628"/>
                <a:gd name="T9" fmla="*/ 0 h 15209"/>
                <a:gd name="T10" fmla="*/ 0 w 16628"/>
                <a:gd name="T11" fmla="*/ 6508 h 15209"/>
                <a:gd name="T12" fmla="*/ 8701 w 16628"/>
                <a:gd name="T13" fmla="*/ 15209 h 15209"/>
              </a:gdLst>
              <a:ahLst/>
              <a:cxnLst>
                <a:cxn ang="0">
                  <a:pos x="T0" y="T1"/>
                </a:cxn>
                <a:cxn ang="0">
                  <a:pos x="T2" y="T3"/>
                </a:cxn>
                <a:cxn ang="0">
                  <a:pos x="T4" y="T5"/>
                </a:cxn>
                <a:cxn ang="0">
                  <a:pos x="T6" y="T7"/>
                </a:cxn>
                <a:cxn ang="0">
                  <a:pos x="T8" y="T9"/>
                </a:cxn>
                <a:cxn ang="0">
                  <a:pos x="T10" y="T11"/>
                </a:cxn>
                <a:cxn ang="0">
                  <a:pos x="T12" y="T13"/>
                </a:cxn>
              </a:cxnLst>
              <a:rect l="0" t="0" r="r" b="b"/>
              <a:pathLst>
                <a:path w="16628" h="15209">
                  <a:moveTo>
                    <a:pt x="8701" y="15209"/>
                  </a:moveTo>
                  <a:cubicBezTo>
                    <a:pt x="8701" y="15209"/>
                    <a:pt x="8701" y="15209"/>
                    <a:pt x="8701" y="15209"/>
                  </a:cubicBezTo>
                  <a:cubicBezTo>
                    <a:pt x="12225" y="15209"/>
                    <a:pt x="15260" y="13114"/>
                    <a:pt x="16628" y="10101"/>
                  </a:cubicBezTo>
                  <a:cubicBezTo>
                    <a:pt x="16628" y="0"/>
                    <a:pt x="16628" y="0"/>
                    <a:pt x="16628" y="0"/>
                  </a:cubicBezTo>
                  <a:cubicBezTo>
                    <a:pt x="0" y="0"/>
                    <a:pt x="0" y="0"/>
                    <a:pt x="0" y="0"/>
                  </a:cubicBezTo>
                  <a:cubicBezTo>
                    <a:pt x="0" y="6508"/>
                    <a:pt x="0" y="6508"/>
                    <a:pt x="0" y="6508"/>
                  </a:cubicBezTo>
                  <a:cubicBezTo>
                    <a:pt x="0" y="11314"/>
                    <a:pt x="3896" y="15209"/>
                    <a:pt x="8701" y="1520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7">
              <a:extLst>
                <a:ext uri="{FF2B5EF4-FFF2-40B4-BE49-F238E27FC236}">
                  <a16:creationId xmlns:a16="http://schemas.microsoft.com/office/drawing/2014/main" id="{5E1EC7C4-B361-4504-AACA-92C6878833E5}"/>
                </a:ext>
              </a:extLst>
            </p:cNvPr>
            <p:cNvSpPr>
              <a:spLocks/>
            </p:cNvSpPr>
            <p:nvPr userDrawn="1"/>
          </p:nvSpPr>
          <p:spPr bwMode="auto">
            <a:xfrm>
              <a:off x="6242051" y="4870450"/>
              <a:ext cx="5316538" cy="1987550"/>
            </a:xfrm>
            <a:custGeom>
              <a:avLst/>
              <a:gdLst>
                <a:gd name="T0" fmla="*/ 8906 w 16833"/>
                <a:gd name="T1" fmla="*/ 0 h 6279"/>
                <a:gd name="T2" fmla="*/ 0 w 16833"/>
                <a:gd name="T3" fmla="*/ 6279 h 6279"/>
                <a:gd name="T4" fmla="*/ 16833 w 16833"/>
                <a:gd name="T5" fmla="*/ 6279 h 6279"/>
                <a:gd name="T6" fmla="*/ 16833 w 16833"/>
                <a:gd name="T7" fmla="*/ 4302 h 6279"/>
                <a:gd name="T8" fmla="*/ 8906 w 16833"/>
                <a:gd name="T9" fmla="*/ 0 h 6279"/>
              </a:gdLst>
              <a:ahLst/>
              <a:cxnLst>
                <a:cxn ang="0">
                  <a:pos x="T0" y="T1"/>
                </a:cxn>
                <a:cxn ang="0">
                  <a:pos x="T2" y="T3"/>
                </a:cxn>
                <a:cxn ang="0">
                  <a:pos x="T4" y="T5"/>
                </a:cxn>
                <a:cxn ang="0">
                  <a:pos x="T6" y="T7"/>
                </a:cxn>
                <a:cxn ang="0">
                  <a:pos x="T8" y="T9"/>
                </a:cxn>
              </a:cxnLst>
              <a:rect l="0" t="0" r="r" b="b"/>
              <a:pathLst>
                <a:path w="16833" h="6279">
                  <a:moveTo>
                    <a:pt x="8906" y="0"/>
                  </a:moveTo>
                  <a:cubicBezTo>
                    <a:pt x="4799" y="0"/>
                    <a:pt x="1304" y="2619"/>
                    <a:pt x="0" y="6279"/>
                  </a:cubicBezTo>
                  <a:cubicBezTo>
                    <a:pt x="16833" y="6279"/>
                    <a:pt x="16833" y="6279"/>
                    <a:pt x="16833" y="6279"/>
                  </a:cubicBezTo>
                  <a:cubicBezTo>
                    <a:pt x="16833" y="4302"/>
                    <a:pt x="16833" y="4302"/>
                    <a:pt x="16833" y="4302"/>
                  </a:cubicBezTo>
                  <a:cubicBezTo>
                    <a:pt x="15147" y="1712"/>
                    <a:pt x="12227" y="0"/>
                    <a:pt x="8906" y="0"/>
                  </a:cubicBezTo>
                  <a:close/>
                </a:path>
              </a:pathLst>
            </a:custGeom>
            <a:solidFill>
              <a:srgbClr val="3736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52446" y="3662058"/>
            <a:ext cx="2219419" cy="2219419"/>
          </a:xfrm>
          <a:prstGeom prst="rect">
            <a:avLst/>
          </a:prstGeom>
        </p:spPr>
      </p:pic>
      <p:pic>
        <p:nvPicPr>
          <p:cNvPr id="7" name="Picture 6"/>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03907" y="5655284"/>
            <a:ext cx="493409" cy="691869"/>
          </a:xfrm>
          <a:prstGeom prst="rect">
            <a:avLst/>
          </a:prstGeom>
        </p:spPr>
      </p:pic>
      <p:sp>
        <p:nvSpPr>
          <p:cNvPr id="6" name="Date Placeholder 5"/>
          <p:cNvSpPr>
            <a:spLocks noGrp="1"/>
          </p:cNvSpPr>
          <p:nvPr>
            <p:ph type="dt" sz="half" idx="12"/>
          </p:nvPr>
        </p:nvSpPr>
        <p:spPr/>
        <p:txBody>
          <a:bodyPr/>
          <a:lstStyle/>
          <a:p>
            <a:endParaRPr lang="en-GB" dirty="0"/>
          </a:p>
        </p:txBody>
      </p:sp>
      <p:sp>
        <p:nvSpPr>
          <p:cNvPr id="8" name="Slide Number Placeholder 7"/>
          <p:cNvSpPr>
            <a:spLocks noGrp="1"/>
          </p:cNvSpPr>
          <p:nvPr>
            <p:ph type="sldNum" sz="quarter" idx="13"/>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1662876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and Image">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707AC9EC-B695-415B-B6C5-74325AD87060}"/>
              </a:ext>
            </a:extLst>
          </p:cNvPr>
          <p:cNvSpPr/>
          <p:nvPr userDrawn="1"/>
        </p:nvSpPr>
        <p:spPr>
          <a:xfrm>
            <a:off x="0" y="0"/>
            <a:ext cx="12191999" cy="1503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Picture Placeholder 34">
            <a:extLst>
              <a:ext uri="{FF2B5EF4-FFF2-40B4-BE49-F238E27FC236}">
                <a16:creationId xmlns:a16="http://schemas.microsoft.com/office/drawing/2014/main" id="{3EAA3666-B8A8-41AC-9F39-8F2ACFA8A9E7}"/>
              </a:ext>
            </a:extLst>
          </p:cNvPr>
          <p:cNvSpPr>
            <a:spLocks noGrp="1"/>
          </p:cNvSpPr>
          <p:nvPr>
            <p:ph type="pic" sz="quarter" idx="13" hasCustomPrompt="1"/>
          </p:nvPr>
        </p:nvSpPr>
        <p:spPr>
          <a:xfrm>
            <a:off x="9334200" y="1"/>
            <a:ext cx="2857798" cy="4930775"/>
          </a:xfrm>
          <a:custGeom>
            <a:avLst/>
            <a:gdLst>
              <a:gd name="connsiteX0" fmla="*/ 0 w 2857798"/>
              <a:gd name="connsiteY0" fmla="*/ 0 h 4930775"/>
              <a:gd name="connsiteX1" fmla="*/ 2857798 w 2857798"/>
              <a:gd name="connsiteY1" fmla="*/ 0 h 4930775"/>
              <a:gd name="connsiteX2" fmla="*/ 2857798 w 2857798"/>
              <a:gd name="connsiteY2" fmla="*/ 4884513 h 4930775"/>
              <a:gd name="connsiteX3" fmla="*/ 2635296 w 2857798"/>
              <a:gd name="connsiteY3" fmla="*/ 4918446 h 4930775"/>
              <a:gd name="connsiteX4" fmla="*/ 2390916 w 2857798"/>
              <a:gd name="connsiteY4" fmla="*/ 4930775 h 4930775"/>
              <a:gd name="connsiteX5" fmla="*/ 0 w 2857798"/>
              <a:gd name="connsiteY5" fmla="*/ 2543350 h 4930775"/>
              <a:gd name="connsiteX6" fmla="*/ 0 w 2857798"/>
              <a:gd name="connsiteY6" fmla="*/ 149177 h 493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798" h="4930775">
                <a:moveTo>
                  <a:pt x="0" y="0"/>
                </a:moveTo>
                <a:lnTo>
                  <a:pt x="2857798" y="0"/>
                </a:lnTo>
                <a:lnTo>
                  <a:pt x="2857798" y="4884513"/>
                </a:lnTo>
                <a:lnTo>
                  <a:pt x="2635296" y="4918446"/>
                </a:lnTo>
                <a:cubicBezTo>
                  <a:pt x="2554956" y="4926599"/>
                  <a:pt x="2473429" y="4930775"/>
                  <a:pt x="2390916" y="4930775"/>
                </a:cubicBezTo>
                <a:cubicBezTo>
                  <a:pt x="1070701" y="4930775"/>
                  <a:pt x="0" y="3861638"/>
                  <a:pt x="0" y="2543350"/>
                </a:cubicBezTo>
                <a:cubicBezTo>
                  <a:pt x="0" y="2543350"/>
                  <a:pt x="0" y="2543350"/>
                  <a:pt x="0" y="149177"/>
                </a:cubicBezTo>
                <a:close/>
              </a:path>
            </a:pathLst>
          </a:custGeom>
          <a:solidFill>
            <a:schemeClr val="bg1">
              <a:lumMod val="75000"/>
            </a:schemeClr>
          </a:solidFill>
        </p:spPr>
        <p:txBody>
          <a:bodyPr wrap="square" lIns="144000" tIns="144000">
            <a:noAutofit/>
          </a:bodyPr>
          <a:lstStyle>
            <a:lvl1pPr>
              <a:defRPr sz="1400">
                <a:solidFill>
                  <a:schemeClr val="bg1"/>
                </a:solidFill>
              </a:defRPr>
            </a:lvl1pPr>
          </a:lstStyle>
          <a:p>
            <a:r>
              <a:rPr lang="en-AU" sz="1400" dirty="0"/>
              <a:t>Click Icon to Add Image</a:t>
            </a:r>
            <a:endParaRPr lang="en-AU" dirty="0"/>
          </a:p>
        </p:txBody>
      </p:sp>
      <p:sp>
        <p:nvSpPr>
          <p:cNvPr id="2" name="Title 1"/>
          <p:cNvSpPr>
            <a:spLocks noGrp="1"/>
          </p:cNvSpPr>
          <p:nvPr>
            <p:ph type="title" hasCustomPrompt="1"/>
          </p:nvPr>
        </p:nvSpPr>
        <p:spPr/>
        <p:txBody>
          <a:bodyPr/>
          <a:lstStyle>
            <a:lvl1pPr>
              <a:defRPr/>
            </a:lvl1pPr>
          </a:lstStyle>
          <a:p>
            <a:r>
              <a:rPr lang="en-US" dirty="0"/>
              <a:t>Click to add title</a:t>
            </a:r>
            <a:endParaRPr lang="en-GB" dirty="0"/>
          </a:p>
        </p:txBody>
      </p:sp>
      <p:sp>
        <p:nvSpPr>
          <p:cNvPr id="5" name="Footer Placeholder 4"/>
          <p:cNvSpPr>
            <a:spLocks noGrp="1"/>
          </p:cNvSpPr>
          <p:nvPr>
            <p:ph type="ftr" sz="quarter" idx="11"/>
          </p:nvPr>
        </p:nvSpPr>
        <p:spPr/>
        <p:txBody>
          <a:bodyPr/>
          <a:lstStyle/>
          <a:p>
            <a:r>
              <a:rPr lang="en-AU"/>
              <a:t>Deakin University CRICOS Provider Code: 00113B</a:t>
            </a:r>
            <a:endParaRPr lang="en-GB"/>
          </a:p>
        </p:txBody>
      </p:sp>
      <p:sp>
        <p:nvSpPr>
          <p:cNvPr id="41" name="Text Placeholder 7">
            <a:extLst>
              <a:ext uri="{FF2B5EF4-FFF2-40B4-BE49-F238E27FC236}">
                <a16:creationId xmlns:a16="http://schemas.microsoft.com/office/drawing/2014/main" id="{249BAF2C-024F-493D-94ED-A02A44D4AD72}"/>
              </a:ext>
            </a:extLst>
          </p:cNvPr>
          <p:cNvSpPr>
            <a:spLocks noGrp="1"/>
          </p:cNvSpPr>
          <p:nvPr>
            <p:ph type="body" sz="quarter" idx="14" hasCustomPrompt="1"/>
          </p:nvPr>
        </p:nvSpPr>
        <p:spPr>
          <a:xfrm>
            <a:off x="482600" y="1393825"/>
            <a:ext cx="8286712" cy="4351338"/>
          </a:xfrm>
        </p:spPr>
        <p:txBody>
          <a:bodyPr numCol="2" spcCol="540000"/>
          <a:lstStyle>
            <a:lvl1pPr>
              <a:defRPr/>
            </a:lvl1pPr>
          </a:lstStyle>
          <a:p>
            <a:pPr lvl="0"/>
            <a:r>
              <a:rPr lang="en-US" dirty="0"/>
              <a:t>There are five type styles in the template, available as List Levels. Press the Increase / Decrease button in the paragraph section of the home ribbon to move through the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Date Placeholder 2"/>
          <p:cNvSpPr>
            <a:spLocks noGrp="1"/>
          </p:cNvSpPr>
          <p:nvPr>
            <p:ph type="dt" sz="half" idx="15"/>
          </p:nvPr>
        </p:nvSpPr>
        <p:spPr/>
        <p:txBody>
          <a:bodyPr/>
          <a:lstStyle/>
          <a:p>
            <a:endParaRPr lang="en-GB" dirty="0"/>
          </a:p>
        </p:txBody>
      </p:sp>
      <p:sp>
        <p:nvSpPr>
          <p:cNvPr id="4" name="Slide Number Placeholder 3"/>
          <p:cNvSpPr>
            <a:spLocks noGrp="1"/>
          </p:cNvSpPr>
          <p:nvPr>
            <p:ph type="sldNum" sz="quarter" idx="16"/>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1425179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Column and Imag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F03315E-CD2C-412E-B9D4-9CC06832EDD4}"/>
              </a:ext>
            </a:extLst>
          </p:cNvPr>
          <p:cNvSpPr/>
          <p:nvPr userDrawn="1"/>
        </p:nvSpPr>
        <p:spPr>
          <a:xfrm>
            <a:off x="0" y="0"/>
            <a:ext cx="12191999"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p:txBody>
          <a:bodyPr/>
          <a:lstStyle>
            <a:lvl1pPr>
              <a:defRPr/>
            </a:lvl1pPr>
          </a:lstStyle>
          <a:p>
            <a:r>
              <a:rPr lang="en-US" dirty="0"/>
              <a:t>Click to add title</a:t>
            </a:r>
            <a:endParaRPr lang="en-GB" dirty="0"/>
          </a:p>
        </p:txBody>
      </p:sp>
      <p:sp>
        <p:nvSpPr>
          <p:cNvPr id="4" name="Footer Placeholder 3"/>
          <p:cNvSpPr>
            <a:spLocks noGrp="1"/>
          </p:cNvSpPr>
          <p:nvPr>
            <p:ph type="ftr" sz="quarter" idx="11"/>
          </p:nvPr>
        </p:nvSpPr>
        <p:spPr/>
        <p:txBody>
          <a:bodyPr/>
          <a:lstStyle/>
          <a:p>
            <a:r>
              <a:rPr lang="en-AU"/>
              <a:t>Deakin University CRICOS Provider Code: 00113B</a:t>
            </a:r>
            <a:endParaRPr lang="en-GB"/>
          </a:p>
        </p:txBody>
      </p:sp>
      <p:sp>
        <p:nvSpPr>
          <p:cNvPr id="10" name="Text Placeholder 7">
            <a:extLst>
              <a:ext uri="{FF2B5EF4-FFF2-40B4-BE49-F238E27FC236}">
                <a16:creationId xmlns:a16="http://schemas.microsoft.com/office/drawing/2014/main" id="{7A440D47-120F-417D-B465-94954774363E}"/>
              </a:ext>
            </a:extLst>
          </p:cNvPr>
          <p:cNvSpPr>
            <a:spLocks noGrp="1"/>
          </p:cNvSpPr>
          <p:nvPr>
            <p:ph type="body" sz="quarter" idx="13" hasCustomPrompt="1"/>
          </p:nvPr>
        </p:nvSpPr>
        <p:spPr>
          <a:xfrm>
            <a:off x="482600" y="1393825"/>
            <a:ext cx="6022975" cy="4802188"/>
          </a:xfrm>
        </p:spPr>
        <p:txBody>
          <a:bodyPr/>
          <a:lstStyle>
            <a:lvl1pPr>
              <a:spcBef>
                <a:spcPts val="0"/>
              </a:spcBef>
              <a:spcAft>
                <a:spcPts val="400"/>
              </a:spcAft>
              <a:defRPr/>
            </a:lvl1pPr>
            <a:lvl2pPr>
              <a:spcAft>
                <a:spcPts val="600"/>
              </a:spcAft>
              <a:defRPr sz="2000"/>
            </a:lvl2pPr>
            <a:lvl3pPr marL="0" indent="0">
              <a:buNone/>
              <a:defRPr>
                <a:latin typeface="Calibri Light" panose="020F0302020204030204" pitchFamily="34" charset="0"/>
                <a:cs typeface="Calibri Light" panose="020F0302020204030204" pitchFamily="34" charset="0"/>
              </a:defRPr>
            </a:lvl3pPr>
            <a:lvl4pPr marL="180000" indent="-180000">
              <a:buSzPct val="110000"/>
              <a:buFont typeface="Arial" panose="020B0604020202020204" pitchFamily="34" charset="0"/>
              <a:buChar char="•"/>
              <a:defRPr>
                <a:latin typeface="Calibri Light" panose="020F0302020204030204" pitchFamily="34" charset="0"/>
                <a:cs typeface="Calibri Light" panose="020F0302020204030204" pitchFamily="34" charset="0"/>
              </a:defRPr>
            </a:lvl4pPr>
            <a:lvl5pPr marL="360000" indent="-180000">
              <a:buFont typeface="Calibri" panose="020F0502020204030204" pitchFamily="34" charset="0"/>
              <a:buChar char="–"/>
              <a:defRPr>
                <a:latin typeface="Calibri Light" panose="020F0302020204030204" pitchFamily="34" charset="0"/>
                <a:cs typeface="Calibri Light" panose="020F0302020204030204" pitchFamily="34" charset="0"/>
              </a:defRPr>
            </a:lvl5pPr>
            <a:lvl6pPr marL="180000">
              <a:defRPr>
                <a:latin typeface="Calibri Light" panose="020F0302020204030204" pitchFamily="34" charset="0"/>
                <a:cs typeface="Calibri Light" panose="020F0302020204030204" pitchFamily="34" charset="0"/>
              </a:defRPr>
            </a:lvl6pPr>
            <a:lvl7pPr>
              <a:defRPr>
                <a:latin typeface="Calibri Light" panose="020F0302020204030204" pitchFamily="34" charset="0"/>
                <a:cs typeface="Calibri Light" panose="020F0302020204030204" pitchFamily="34" charset="0"/>
              </a:defRPr>
            </a:lvl7pPr>
            <a:lvl8pPr>
              <a:defRPr>
                <a:latin typeface="Calibri Light" panose="020F0302020204030204" pitchFamily="34" charset="0"/>
                <a:cs typeface="Calibri Light" panose="020F0302020204030204" pitchFamily="34" charset="0"/>
              </a:defRPr>
            </a:lvl8pPr>
            <a:lvl9pPr>
              <a:defRPr>
                <a:latin typeface="Calibri Light" panose="020F0302020204030204" pitchFamily="34" charset="0"/>
                <a:cs typeface="Calibri Light" panose="020F0302020204030204" pitchFamily="34" charset="0"/>
              </a:defRPr>
            </a:lvl9pPr>
          </a:lstStyle>
          <a:p>
            <a:pPr lvl="0"/>
            <a:r>
              <a:rPr lang="en-US" dirty="0"/>
              <a:t>First Level Heading</a:t>
            </a:r>
          </a:p>
          <a:p>
            <a:pPr lvl="1"/>
            <a:r>
              <a:rPr lang="en-US" dirty="0"/>
              <a:t>Add 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 </a:t>
            </a:r>
            <a:endParaRPr lang="en-GB" dirty="0"/>
          </a:p>
        </p:txBody>
      </p:sp>
      <p:sp>
        <p:nvSpPr>
          <p:cNvPr id="23" name="Picture Placeholder 22">
            <a:extLst>
              <a:ext uri="{FF2B5EF4-FFF2-40B4-BE49-F238E27FC236}">
                <a16:creationId xmlns:a16="http://schemas.microsoft.com/office/drawing/2014/main" id="{94303B84-34AA-4CF3-8091-F68C9E08919D}"/>
              </a:ext>
            </a:extLst>
          </p:cNvPr>
          <p:cNvSpPr>
            <a:spLocks noGrp="1"/>
          </p:cNvSpPr>
          <p:nvPr>
            <p:ph type="pic" sz="quarter" idx="14" hasCustomPrompt="1"/>
          </p:nvPr>
        </p:nvSpPr>
        <p:spPr>
          <a:xfrm>
            <a:off x="4584191" y="0"/>
            <a:ext cx="7607808" cy="6858000"/>
          </a:xfrm>
          <a:custGeom>
            <a:avLst/>
            <a:gdLst>
              <a:gd name="connsiteX0" fmla="*/ 0 w 6873496"/>
              <a:gd name="connsiteY0" fmla="*/ 0 h 6858000"/>
              <a:gd name="connsiteX1" fmla="*/ 6873496 w 6873496"/>
              <a:gd name="connsiteY1" fmla="*/ 0 h 6858000"/>
              <a:gd name="connsiteX2" fmla="*/ 6873496 w 6873496"/>
              <a:gd name="connsiteY2" fmla="*/ 2702626 h 6858000"/>
              <a:gd name="connsiteX3" fmla="*/ 6492648 w 6873496"/>
              <a:gd name="connsiteY3" fmla="*/ 3359543 h 6858000"/>
              <a:gd name="connsiteX4" fmla="*/ 4465777 w 6873496"/>
              <a:gd name="connsiteY4" fmla="*/ 6858000 h 6858000"/>
              <a:gd name="connsiteX5" fmla="*/ 3977804 w 6873496"/>
              <a:gd name="connsiteY5" fmla="*/ 6858000 h 6858000"/>
              <a:gd name="connsiteX6" fmla="*/ 1947696 w 6873496"/>
              <a:gd name="connsiteY6" fmla="*/ 33595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3496" h="6858000">
                <a:moveTo>
                  <a:pt x="0" y="0"/>
                </a:moveTo>
                <a:lnTo>
                  <a:pt x="6873496" y="0"/>
                </a:lnTo>
                <a:lnTo>
                  <a:pt x="6873496" y="2702626"/>
                </a:lnTo>
                <a:lnTo>
                  <a:pt x="6492648" y="3359543"/>
                </a:lnTo>
                <a:lnTo>
                  <a:pt x="4465777" y="6858000"/>
                </a:lnTo>
                <a:lnTo>
                  <a:pt x="3977804" y="6858000"/>
                </a:lnTo>
                <a:lnTo>
                  <a:pt x="1947696" y="3359543"/>
                </a:lnTo>
                <a:close/>
              </a:path>
            </a:pathLst>
          </a:custGeom>
          <a:solidFill>
            <a:schemeClr val="bg1">
              <a:lumMod val="75000"/>
            </a:schemeClr>
          </a:solidFill>
        </p:spPr>
        <p:txBody>
          <a:bodyPr wrap="square" lIns="360000" tIns="144000">
            <a:noAutofit/>
          </a:bodyPr>
          <a:lstStyle>
            <a:lvl1pPr>
              <a:defRPr sz="1400">
                <a:solidFill>
                  <a:schemeClr val="bg1"/>
                </a:solidFill>
              </a:defRPr>
            </a:lvl1pPr>
          </a:lstStyle>
          <a:p>
            <a:r>
              <a:rPr lang="en-AU" dirty="0"/>
              <a:t>Click Icon to Add Image</a:t>
            </a:r>
          </a:p>
        </p:txBody>
      </p:sp>
      <p:sp>
        <p:nvSpPr>
          <p:cNvPr id="3" name="Date Placeholder 2"/>
          <p:cNvSpPr>
            <a:spLocks noGrp="1"/>
          </p:cNvSpPr>
          <p:nvPr>
            <p:ph type="dt" sz="half" idx="15"/>
          </p:nvPr>
        </p:nvSpPr>
        <p:spPr/>
        <p:txBody>
          <a:bodyPr/>
          <a:lstStyle/>
          <a:p>
            <a:endParaRPr lang="en-GB" dirty="0"/>
          </a:p>
        </p:txBody>
      </p:sp>
      <p:sp>
        <p:nvSpPr>
          <p:cNvPr id="5" name="Slide Number Placeholder 4"/>
          <p:cNvSpPr>
            <a:spLocks noGrp="1"/>
          </p:cNvSpPr>
          <p:nvPr>
            <p:ph type="sldNum" sz="quarter" idx="16"/>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19179675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 Three Box 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endParaRPr lang="en-GB" dirty="0"/>
          </a:p>
        </p:txBody>
      </p:sp>
      <p:sp>
        <p:nvSpPr>
          <p:cNvPr id="5" name="Footer Placeholder 4"/>
          <p:cNvSpPr>
            <a:spLocks noGrp="1"/>
          </p:cNvSpPr>
          <p:nvPr>
            <p:ph type="ftr" sz="quarter" idx="11"/>
          </p:nvPr>
        </p:nvSpPr>
        <p:spPr/>
        <p:txBody>
          <a:bodyPr/>
          <a:lstStyle/>
          <a:p>
            <a:r>
              <a:rPr lang="en-AU"/>
              <a:t>Deakin University CRICOS Provider Code: 00113B</a:t>
            </a:r>
            <a:endParaRPr lang="en-GB"/>
          </a:p>
        </p:txBody>
      </p:sp>
      <p:sp>
        <p:nvSpPr>
          <p:cNvPr id="8" name="Text Placeholder 7"/>
          <p:cNvSpPr>
            <a:spLocks noGrp="1"/>
          </p:cNvSpPr>
          <p:nvPr>
            <p:ph type="body" sz="quarter" idx="13" hasCustomPrompt="1"/>
          </p:nvPr>
        </p:nvSpPr>
        <p:spPr>
          <a:xfrm>
            <a:off x="434975" y="1866899"/>
            <a:ext cx="2879725" cy="4310063"/>
          </a:xfrm>
        </p:spPr>
        <p:txBody>
          <a:bodyPr/>
          <a:lstStyle>
            <a:lvl1pPr marL="0" indent="0">
              <a:spcBef>
                <a:spcPts val="500"/>
              </a:spcBef>
              <a:spcAft>
                <a:spcPts val="0"/>
              </a:spcAft>
              <a:buNone/>
              <a:defRPr sz="1800" b="1">
                <a:solidFill>
                  <a:schemeClr val="tx2"/>
                </a:solidFill>
              </a:defRPr>
            </a:lvl1pPr>
            <a:lvl2pPr marL="0" indent="0">
              <a:buNone/>
              <a:defRPr sz="1600"/>
            </a:lvl2pPr>
            <a:lvl3pPr marL="0" indent="0">
              <a:buNone/>
              <a:defRPr sz="1600"/>
            </a:lvl3pPr>
            <a:lvl4pPr marL="0" indent="0">
              <a:buNone/>
              <a:defRPr sz="1600"/>
            </a:lvl4pPr>
            <a:lvl5pPr marL="0" indent="0">
              <a:buNone/>
              <a:defRPr sz="1600"/>
            </a:lvl5pPr>
            <a:lvl6pPr marL="0" indent="0">
              <a:buNone/>
              <a:defRPr sz="1600"/>
            </a:lvl6pPr>
            <a:lvl7pPr marL="0" indent="0">
              <a:buNone/>
              <a:defRPr sz="1600"/>
            </a:lvl7pPr>
            <a:lvl8pPr marL="0" indent="0">
              <a:buNone/>
              <a:defRPr sz="1600"/>
            </a:lvl8pPr>
            <a:lvl9pPr marL="0" indent="0">
              <a:buNone/>
              <a:defRPr sz="1600"/>
            </a:lvl9pPr>
          </a:lstStyle>
          <a:p>
            <a:pPr lvl="0"/>
            <a:r>
              <a:rPr lang="en-US" dirty="0"/>
              <a:t>Click to add text</a:t>
            </a:r>
          </a:p>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GB" dirty="0"/>
          </a:p>
        </p:txBody>
      </p:sp>
      <p:sp>
        <p:nvSpPr>
          <p:cNvPr id="9" name="Text Placeholder 7">
            <a:extLst>
              <a:ext uri="{FF2B5EF4-FFF2-40B4-BE49-F238E27FC236}">
                <a16:creationId xmlns:a16="http://schemas.microsoft.com/office/drawing/2014/main" id="{31550AFC-90F7-4DB2-BCDA-549CDDC409A4}"/>
              </a:ext>
            </a:extLst>
          </p:cNvPr>
          <p:cNvSpPr>
            <a:spLocks noGrp="1"/>
          </p:cNvSpPr>
          <p:nvPr>
            <p:ph type="body" sz="quarter" idx="14" hasCustomPrompt="1"/>
          </p:nvPr>
        </p:nvSpPr>
        <p:spPr>
          <a:xfrm>
            <a:off x="3502025" y="1866899"/>
            <a:ext cx="2879725" cy="4310063"/>
          </a:xfrm>
        </p:spPr>
        <p:txBody>
          <a:bodyPr/>
          <a:lstStyle>
            <a:lvl1pPr marL="0" indent="0">
              <a:spcBef>
                <a:spcPts val="500"/>
              </a:spcBef>
              <a:spcAft>
                <a:spcPts val="0"/>
              </a:spcAft>
              <a:buNone/>
              <a:defRPr sz="1800" b="1">
                <a:solidFill>
                  <a:schemeClr val="tx2"/>
                </a:solidFill>
              </a:defRPr>
            </a:lvl1pPr>
            <a:lvl2pPr marL="0" indent="0">
              <a:buNone/>
              <a:defRPr sz="1600"/>
            </a:lvl2pPr>
            <a:lvl3pPr marL="0" indent="0">
              <a:buNone/>
              <a:defRPr sz="1600"/>
            </a:lvl3pPr>
            <a:lvl4pPr marL="0" indent="0">
              <a:buNone/>
              <a:defRPr sz="1600"/>
            </a:lvl4pPr>
            <a:lvl5pPr marL="0" indent="0">
              <a:buNone/>
              <a:defRPr sz="1600"/>
            </a:lvl5pPr>
            <a:lvl6pPr marL="0" indent="0">
              <a:buNone/>
              <a:defRPr sz="1600"/>
            </a:lvl6pPr>
            <a:lvl7pPr marL="0" indent="0">
              <a:buNone/>
              <a:defRPr sz="1600"/>
            </a:lvl7pPr>
            <a:lvl8pPr marL="0" indent="0">
              <a:buNone/>
              <a:defRPr sz="1600"/>
            </a:lvl8pPr>
            <a:lvl9pPr marL="0" indent="0">
              <a:buNone/>
              <a:defRPr sz="1600"/>
            </a:lvl9pPr>
          </a:lstStyle>
          <a:p>
            <a:pPr lvl="0"/>
            <a:r>
              <a:rPr lang="en-US" dirty="0"/>
              <a:t>Click to add text</a:t>
            </a:r>
          </a:p>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GB" dirty="0"/>
          </a:p>
        </p:txBody>
      </p:sp>
      <p:sp>
        <p:nvSpPr>
          <p:cNvPr id="10" name="Text Placeholder 7">
            <a:extLst>
              <a:ext uri="{FF2B5EF4-FFF2-40B4-BE49-F238E27FC236}">
                <a16:creationId xmlns:a16="http://schemas.microsoft.com/office/drawing/2014/main" id="{853CAFBE-951E-4246-BA1D-725A804EE618}"/>
              </a:ext>
            </a:extLst>
          </p:cNvPr>
          <p:cNvSpPr>
            <a:spLocks noGrp="1"/>
          </p:cNvSpPr>
          <p:nvPr>
            <p:ph type="body" sz="quarter" idx="15" hasCustomPrompt="1"/>
          </p:nvPr>
        </p:nvSpPr>
        <p:spPr>
          <a:xfrm>
            <a:off x="6569075" y="1866899"/>
            <a:ext cx="2879725" cy="4310063"/>
          </a:xfrm>
        </p:spPr>
        <p:txBody>
          <a:bodyPr/>
          <a:lstStyle>
            <a:lvl1pPr marL="0" indent="0">
              <a:spcBef>
                <a:spcPts val="500"/>
              </a:spcBef>
              <a:spcAft>
                <a:spcPts val="0"/>
              </a:spcAft>
              <a:buNone/>
              <a:defRPr sz="1800" b="1">
                <a:solidFill>
                  <a:schemeClr val="tx2"/>
                </a:solidFill>
              </a:defRPr>
            </a:lvl1pPr>
            <a:lvl2pPr marL="0" indent="0">
              <a:buNone/>
              <a:defRPr sz="1600"/>
            </a:lvl2pPr>
            <a:lvl3pPr marL="0" indent="0">
              <a:buNone/>
              <a:defRPr sz="1600"/>
            </a:lvl3pPr>
            <a:lvl4pPr marL="0" indent="0">
              <a:buNone/>
              <a:defRPr sz="1600"/>
            </a:lvl4pPr>
            <a:lvl5pPr marL="0" indent="0">
              <a:buNone/>
              <a:defRPr sz="1600"/>
            </a:lvl5pPr>
            <a:lvl6pPr marL="0" indent="0">
              <a:buNone/>
              <a:defRPr sz="1600"/>
            </a:lvl6pPr>
            <a:lvl7pPr marL="0" indent="0">
              <a:buNone/>
              <a:defRPr sz="1600"/>
            </a:lvl7pPr>
            <a:lvl8pPr marL="0" indent="0">
              <a:buNone/>
              <a:defRPr sz="1600"/>
            </a:lvl8pPr>
            <a:lvl9pPr marL="0" indent="0">
              <a:buNone/>
              <a:defRPr sz="1600"/>
            </a:lvl9pPr>
          </a:lstStyle>
          <a:p>
            <a:pPr lvl="0"/>
            <a:r>
              <a:rPr lang="en-US" dirty="0"/>
              <a:t>Click to add text</a:t>
            </a:r>
          </a:p>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GB" dirty="0"/>
          </a:p>
        </p:txBody>
      </p:sp>
      <p:sp>
        <p:nvSpPr>
          <p:cNvPr id="3" name="Date Placeholder 2"/>
          <p:cNvSpPr>
            <a:spLocks noGrp="1"/>
          </p:cNvSpPr>
          <p:nvPr>
            <p:ph type="dt" sz="half" idx="16"/>
          </p:nvPr>
        </p:nvSpPr>
        <p:spPr/>
        <p:txBody>
          <a:bodyPr/>
          <a:lstStyle/>
          <a:p>
            <a:endParaRPr lang="en-GB" dirty="0"/>
          </a:p>
        </p:txBody>
      </p:sp>
      <p:sp>
        <p:nvSpPr>
          <p:cNvPr id="4" name="Slide Number Placeholder 3"/>
          <p:cNvSpPr>
            <a:spLocks noGrp="1"/>
          </p:cNvSpPr>
          <p:nvPr>
            <p:ph type="sldNum" sz="quarter" idx="17"/>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29036256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 Three Box B">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endParaRPr lang="en-GB" dirty="0"/>
          </a:p>
        </p:txBody>
      </p:sp>
      <p:sp>
        <p:nvSpPr>
          <p:cNvPr id="5" name="Footer Placeholder 4"/>
          <p:cNvSpPr>
            <a:spLocks noGrp="1"/>
          </p:cNvSpPr>
          <p:nvPr>
            <p:ph type="ftr" sz="quarter" idx="11"/>
          </p:nvPr>
        </p:nvSpPr>
        <p:spPr/>
        <p:txBody>
          <a:bodyPr/>
          <a:lstStyle/>
          <a:p>
            <a:r>
              <a:rPr lang="en-AU"/>
              <a:t>Deakin University CRICOS Provider Code: 00113B</a:t>
            </a:r>
            <a:endParaRPr lang="en-GB"/>
          </a:p>
        </p:txBody>
      </p:sp>
      <p:sp>
        <p:nvSpPr>
          <p:cNvPr id="8" name="Text Placeholder 7"/>
          <p:cNvSpPr>
            <a:spLocks noGrp="1"/>
          </p:cNvSpPr>
          <p:nvPr>
            <p:ph type="body" sz="quarter" idx="13" hasCustomPrompt="1"/>
          </p:nvPr>
        </p:nvSpPr>
        <p:spPr>
          <a:xfrm>
            <a:off x="502920" y="1935480"/>
            <a:ext cx="2865120" cy="2788920"/>
          </a:xfrm>
          <a:prstGeom prst="roundRect">
            <a:avLst>
              <a:gd name="adj" fmla="val 4645"/>
            </a:avLst>
          </a:prstGeom>
          <a:ln w="19050">
            <a:solidFill>
              <a:schemeClr val="tx2"/>
            </a:solidFill>
          </a:ln>
        </p:spPr>
        <p:txBody>
          <a:bodyPr lIns="162000" tIns="162000" rIns="162000" bIns="162000"/>
          <a:lstStyle>
            <a:lvl1pPr marL="0" indent="0">
              <a:spcBef>
                <a:spcPts val="500"/>
              </a:spcBef>
              <a:spcAft>
                <a:spcPts val="0"/>
              </a:spcAft>
              <a:buNone/>
              <a:defRPr sz="1800" b="1">
                <a:solidFill>
                  <a:schemeClr val="tx1"/>
                </a:solidFill>
              </a:defRPr>
            </a:lvl1pPr>
            <a:lvl2pPr marL="0" indent="0">
              <a:buNone/>
              <a:defRPr sz="1600"/>
            </a:lvl2pPr>
            <a:lvl3pPr marL="0" indent="0">
              <a:buNone/>
              <a:defRPr sz="1600"/>
            </a:lvl3pPr>
            <a:lvl4pPr marL="0" indent="0">
              <a:buNone/>
              <a:defRPr sz="1600"/>
            </a:lvl4pPr>
            <a:lvl5pPr marL="0" indent="0">
              <a:buNone/>
              <a:defRPr sz="1600"/>
            </a:lvl5pPr>
            <a:lvl6pPr marL="0" indent="0">
              <a:buNone/>
              <a:defRPr sz="1600"/>
            </a:lvl6pPr>
            <a:lvl7pPr marL="0" indent="0">
              <a:buNone/>
              <a:defRPr sz="1600"/>
            </a:lvl7pPr>
            <a:lvl8pPr marL="0" indent="0">
              <a:buNone/>
              <a:defRPr sz="1600"/>
            </a:lvl8pPr>
            <a:lvl9pPr marL="0" indent="0">
              <a:buNone/>
              <a:defRPr sz="1600"/>
            </a:lvl9pPr>
          </a:lstStyle>
          <a:p>
            <a:pPr lvl="0"/>
            <a:r>
              <a:rPr lang="en-US" dirty="0"/>
              <a:t>Click to add text</a:t>
            </a:r>
          </a:p>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GB" dirty="0"/>
          </a:p>
        </p:txBody>
      </p:sp>
      <p:sp>
        <p:nvSpPr>
          <p:cNvPr id="11" name="Text Placeholder 7">
            <a:extLst>
              <a:ext uri="{FF2B5EF4-FFF2-40B4-BE49-F238E27FC236}">
                <a16:creationId xmlns:a16="http://schemas.microsoft.com/office/drawing/2014/main" id="{55BB8D98-408E-46F3-8147-011B3F4094F4}"/>
              </a:ext>
            </a:extLst>
          </p:cNvPr>
          <p:cNvSpPr>
            <a:spLocks noGrp="1"/>
          </p:cNvSpPr>
          <p:nvPr>
            <p:ph type="body" sz="quarter" idx="14" hasCustomPrompt="1"/>
          </p:nvPr>
        </p:nvSpPr>
        <p:spPr>
          <a:xfrm>
            <a:off x="3787140" y="1935480"/>
            <a:ext cx="2865120" cy="2788920"/>
          </a:xfrm>
          <a:prstGeom prst="roundRect">
            <a:avLst>
              <a:gd name="adj" fmla="val 4645"/>
            </a:avLst>
          </a:prstGeom>
          <a:ln w="19050">
            <a:solidFill>
              <a:schemeClr val="tx2"/>
            </a:solidFill>
          </a:ln>
        </p:spPr>
        <p:txBody>
          <a:bodyPr lIns="162000" tIns="162000" rIns="162000" bIns="162000"/>
          <a:lstStyle>
            <a:lvl1pPr marL="0" indent="0">
              <a:spcBef>
                <a:spcPts val="500"/>
              </a:spcBef>
              <a:spcAft>
                <a:spcPts val="0"/>
              </a:spcAft>
              <a:buNone/>
              <a:defRPr sz="1800" b="1">
                <a:solidFill>
                  <a:schemeClr val="tx1"/>
                </a:solidFill>
              </a:defRPr>
            </a:lvl1pPr>
            <a:lvl2pPr marL="0" indent="0">
              <a:buNone/>
              <a:defRPr sz="1600"/>
            </a:lvl2pPr>
            <a:lvl3pPr marL="0" indent="0">
              <a:buNone/>
              <a:defRPr sz="1600"/>
            </a:lvl3pPr>
            <a:lvl4pPr marL="0" indent="0">
              <a:buNone/>
              <a:defRPr sz="1600"/>
            </a:lvl4pPr>
            <a:lvl5pPr marL="0" indent="0">
              <a:buNone/>
              <a:defRPr sz="1600"/>
            </a:lvl5pPr>
            <a:lvl6pPr marL="0" indent="0">
              <a:buNone/>
              <a:defRPr sz="1600"/>
            </a:lvl6pPr>
            <a:lvl7pPr marL="0" indent="0">
              <a:buNone/>
              <a:defRPr sz="1600"/>
            </a:lvl7pPr>
            <a:lvl8pPr marL="0" indent="0">
              <a:buNone/>
              <a:defRPr sz="1600"/>
            </a:lvl8pPr>
            <a:lvl9pPr marL="0" indent="0">
              <a:buNone/>
              <a:defRPr sz="1600"/>
            </a:lvl9pPr>
          </a:lstStyle>
          <a:p>
            <a:pPr lvl="0"/>
            <a:r>
              <a:rPr lang="en-US" dirty="0"/>
              <a:t>Click to add text</a:t>
            </a:r>
          </a:p>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GB" dirty="0"/>
          </a:p>
        </p:txBody>
      </p:sp>
      <p:sp>
        <p:nvSpPr>
          <p:cNvPr id="12" name="Text Placeholder 7">
            <a:extLst>
              <a:ext uri="{FF2B5EF4-FFF2-40B4-BE49-F238E27FC236}">
                <a16:creationId xmlns:a16="http://schemas.microsoft.com/office/drawing/2014/main" id="{3AEA2733-1074-4E88-BFB1-608DFC511FB4}"/>
              </a:ext>
            </a:extLst>
          </p:cNvPr>
          <p:cNvSpPr>
            <a:spLocks noGrp="1"/>
          </p:cNvSpPr>
          <p:nvPr>
            <p:ph type="body" sz="quarter" idx="15" hasCustomPrompt="1"/>
          </p:nvPr>
        </p:nvSpPr>
        <p:spPr>
          <a:xfrm>
            <a:off x="7078980" y="1935480"/>
            <a:ext cx="2865120" cy="2788920"/>
          </a:xfrm>
          <a:prstGeom prst="roundRect">
            <a:avLst>
              <a:gd name="adj" fmla="val 4645"/>
            </a:avLst>
          </a:prstGeom>
          <a:ln w="19050">
            <a:solidFill>
              <a:schemeClr val="tx2"/>
            </a:solidFill>
          </a:ln>
        </p:spPr>
        <p:txBody>
          <a:bodyPr lIns="162000" tIns="162000" rIns="162000" bIns="162000"/>
          <a:lstStyle>
            <a:lvl1pPr marL="0" indent="0">
              <a:spcBef>
                <a:spcPts val="500"/>
              </a:spcBef>
              <a:spcAft>
                <a:spcPts val="0"/>
              </a:spcAft>
              <a:buNone/>
              <a:defRPr sz="1800" b="1">
                <a:solidFill>
                  <a:schemeClr val="tx1"/>
                </a:solidFill>
              </a:defRPr>
            </a:lvl1pPr>
            <a:lvl2pPr marL="0" indent="0">
              <a:buNone/>
              <a:defRPr sz="1600"/>
            </a:lvl2pPr>
            <a:lvl3pPr marL="0" indent="0">
              <a:buNone/>
              <a:defRPr sz="1600"/>
            </a:lvl3pPr>
            <a:lvl4pPr marL="0" indent="0">
              <a:buNone/>
              <a:defRPr sz="1600"/>
            </a:lvl4pPr>
            <a:lvl5pPr marL="0" indent="0">
              <a:buNone/>
              <a:defRPr sz="1600"/>
            </a:lvl5pPr>
            <a:lvl6pPr marL="0" indent="0">
              <a:buNone/>
              <a:defRPr sz="1600"/>
            </a:lvl6pPr>
            <a:lvl7pPr marL="0" indent="0">
              <a:buNone/>
              <a:defRPr sz="1600"/>
            </a:lvl7pPr>
            <a:lvl8pPr marL="0" indent="0">
              <a:buNone/>
              <a:defRPr sz="1600"/>
            </a:lvl8pPr>
            <a:lvl9pPr marL="0" indent="0">
              <a:buNone/>
              <a:defRPr sz="1600"/>
            </a:lvl9pPr>
          </a:lstStyle>
          <a:p>
            <a:pPr lvl="0"/>
            <a:r>
              <a:rPr lang="en-US" dirty="0"/>
              <a:t>Click to add text</a:t>
            </a:r>
          </a:p>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GB" dirty="0"/>
          </a:p>
        </p:txBody>
      </p:sp>
      <p:sp>
        <p:nvSpPr>
          <p:cNvPr id="3" name="Date Placeholder 2"/>
          <p:cNvSpPr>
            <a:spLocks noGrp="1"/>
          </p:cNvSpPr>
          <p:nvPr>
            <p:ph type="dt" sz="half" idx="16"/>
          </p:nvPr>
        </p:nvSpPr>
        <p:spPr/>
        <p:txBody>
          <a:bodyPr/>
          <a:lstStyle/>
          <a:p>
            <a:endParaRPr lang="en-GB" dirty="0"/>
          </a:p>
        </p:txBody>
      </p:sp>
      <p:sp>
        <p:nvSpPr>
          <p:cNvPr id="4" name="Slide Number Placeholder 3"/>
          <p:cNvSpPr>
            <a:spLocks noGrp="1"/>
          </p:cNvSpPr>
          <p:nvPr>
            <p:ph type="sldNum" sz="quarter" idx="17"/>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32058316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 Two Box 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endParaRPr lang="en-GB" dirty="0"/>
          </a:p>
        </p:txBody>
      </p:sp>
      <p:sp>
        <p:nvSpPr>
          <p:cNvPr id="5" name="Footer Placeholder 4"/>
          <p:cNvSpPr>
            <a:spLocks noGrp="1"/>
          </p:cNvSpPr>
          <p:nvPr>
            <p:ph type="ftr" sz="quarter" idx="11"/>
          </p:nvPr>
        </p:nvSpPr>
        <p:spPr/>
        <p:txBody>
          <a:bodyPr/>
          <a:lstStyle/>
          <a:p>
            <a:r>
              <a:rPr lang="en-AU"/>
              <a:t>Deakin University CRICOS Provider Code: 00113B</a:t>
            </a:r>
            <a:endParaRPr lang="en-GB"/>
          </a:p>
        </p:txBody>
      </p:sp>
      <p:sp>
        <p:nvSpPr>
          <p:cNvPr id="8" name="Text Placeholder 7"/>
          <p:cNvSpPr>
            <a:spLocks noGrp="1"/>
          </p:cNvSpPr>
          <p:nvPr>
            <p:ph type="body" sz="quarter" idx="13" hasCustomPrompt="1"/>
          </p:nvPr>
        </p:nvSpPr>
        <p:spPr>
          <a:xfrm>
            <a:off x="434975" y="1866899"/>
            <a:ext cx="4060825" cy="4310063"/>
          </a:xfrm>
        </p:spPr>
        <p:txBody>
          <a:bodyPr/>
          <a:lstStyle>
            <a:lvl1pPr marL="0" indent="0">
              <a:spcBef>
                <a:spcPts val="500"/>
              </a:spcBef>
              <a:spcAft>
                <a:spcPts val="0"/>
              </a:spcAft>
              <a:buNone/>
              <a:defRPr sz="1800" b="1">
                <a:solidFill>
                  <a:schemeClr val="tx2"/>
                </a:solidFill>
              </a:defRPr>
            </a:lvl1pPr>
            <a:lvl2pPr marL="0" indent="0">
              <a:buNone/>
              <a:defRPr sz="1600"/>
            </a:lvl2pPr>
            <a:lvl3pPr marL="0" indent="0">
              <a:buNone/>
              <a:defRPr sz="1600"/>
            </a:lvl3pPr>
            <a:lvl4pPr marL="0" indent="0">
              <a:buNone/>
              <a:defRPr sz="1600"/>
            </a:lvl4pPr>
            <a:lvl5pPr marL="0" indent="0">
              <a:buNone/>
              <a:defRPr sz="1600"/>
            </a:lvl5pPr>
            <a:lvl6pPr marL="0" indent="0">
              <a:buNone/>
              <a:defRPr sz="1600"/>
            </a:lvl6pPr>
            <a:lvl7pPr marL="0" indent="0">
              <a:buNone/>
              <a:defRPr sz="1600"/>
            </a:lvl7pPr>
            <a:lvl8pPr marL="0" indent="0">
              <a:buNone/>
              <a:defRPr sz="1600"/>
            </a:lvl8pPr>
            <a:lvl9pPr marL="0" indent="0">
              <a:buNone/>
              <a:defRPr sz="1600"/>
            </a:lvl9pPr>
          </a:lstStyle>
          <a:p>
            <a:pPr lvl="0"/>
            <a:r>
              <a:rPr lang="en-US" dirty="0"/>
              <a:t>Click to add text</a:t>
            </a:r>
          </a:p>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GB" dirty="0"/>
          </a:p>
        </p:txBody>
      </p:sp>
      <p:sp>
        <p:nvSpPr>
          <p:cNvPr id="9" name="Text Placeholder 7">
            <a:extLst>
              <a:ext uri="{FF2B5EF4-FFF2-40B4-BE49-F238E27FC236}">
                <a16:creationId xmlns:a16="http://schemas.microsoft.com/office/drawing/2014/main" id="{31550AFC-90F7-4DB2-BCDA-549CDDC409A4}"/>
              </a:ext>
            </a:extLst>
          </p:cNvPr>
          <p:cNvSpPr>
            <a:spLocks noGrp="1"/>
          </p:cNvSpPr>
          <p:nvPr>
            <p:ph type="body" sz="quarter" idx="14" hasCustomPrompt="1"/>
          </p:nvPr>
        </p:nvSpPr>
        <p:spPr>
          <a:xfrm>
            <a:off x="4820285" y="1866899"/>
            <a:ext cx="3949027" cy="4310063"/>
          </a:xfrm>
        </p:spPr>
        <p:txBody>
          <a:bodyPr/>
          <a:lstStyle>
            <a:lvl1pPr marL="0" indent="0">
              <a:spcBef>
                <a:spcPts val="500"/>
              </a:spcBef>
              <a:spcAft>
                <a:spcPts val="0"/>
              </a:spcAft>
              <a:buNone/>
              <a:defRPr sz="1800" b="1">
                <a:solidFill>
                  <a:schemeClr val="tx2"/>
                </a:solidFill>
              </a:defRPr>
            </a:lvl1pPr>
            <a:lvl2pPr marL="0" indent="0">
              <a:buNone/>
              <a:defRPr sz="1600"/>
            </a:lvl2pPr>
            <a:lvl3pPr marL="0" indent="0">
              <a:buNone/>
              <a:defRPr sz="1600"/>
            </a:lvl3pPr>
            <a:lvl4pPr marL="0" indent="0">
              <a:buNone/>
              <a:defRPr sz="1600"/>
            </a:lvl4pPr>
            <a:lvl5pPr marL="0" indent="0">
              <a:buNone/>
              <a:defRPr sz="1600"/>
            </a:lvl5pPr>
            <a:lvl6pPr marL="0" indent="0">
              <a:buNone/>
              <a:defRPr sz="1600"/>
            </a:lvl6pPr>
            <a:lvl7pPr marL="0" indent="0">
              <a:buNone/>
              <a:defRPr sz="1600"/>
            </a:lvl7pPr>
            <a:lvl8pPr marL="0" indent="0">
              <a:buNone/>
              <a:defRPr sz="1600"/>
            </a:lvl8pPr>
            <a:lvl9pPr marL="0" indent="0">
              <a:buNone/>
              <a:defRPr sz="1600"/>
            </a:lvl9pPr>
          </a:lstStyle>
          <a:p>
            <a:pPr lvl="0"/>
            <a:r>
              <a:rPr lang="en-US" dirty="0"/>
              <a:t>Click to add text</a:t>
            </a:r>
          </a:p>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GB" dirty="0"/>
          </a:p>
        </p:txBody>
      </p:sp>
      <p:sp>
        <p:nvSpPr>
          <p:cNvPr id="3" name="Date Placeholder 2"/>
          <p:cNvSpPr>
            <a:spLocks noGrp="1"/>
          </p:cNvSpPr>
          <p:nvPr>
            <p:ph type="dt" sz="half" idx="15"/>
          </p:nvPr>
        </p:nvSpPr>
        <p:spPr/>
        <p:txBody>
          <a:bodyPr/>
          <a:lstStyle/>
          <a:p>
            <a:endParaRPr lang="en-GB" dirty="0"/>
          </a:p>
        </p:txBody>
      </p:sp>
      <p:sp>
        <p:nvSpPr>
          <p:cNvPr id="4" name="Slide Number Placeholder 3"/>
          <p:cNvSpPr>
            <a:spLocks noGrp="1"/>
          </p:cNvSpPr>
          <p:nvPr>
            <p:ph type="sldNum" sz="quarter" idx="16"/>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7897844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 Two Box B">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endParaRPr lang="en-GB" dirty="0"/>
          </a:p>
        </p:txBody>
      </p:sp>
      <p:sp>
        <p:nvSpPr>
          <p:cNvPr id="5" name="Footer Placeholder 4"/>
          <p:cNvSpPr>
            <a:spLocks noGrp="1"/>
          </p:cNvSpPr>
          <p:nvPr>
            <p:ph type="ftr" sz="quarter" idx="11"/>
          </p:nvPr>
        </p:nvSpPr>
        <p:spPr/>
        <p:txBody>
          <a:bodyPr/>
          <a:lstStyle/>
          <a:p>
            <a:r>
              <a:rPr lang="en-AU"/>
              <a:t>Deakin University CRICOS Provider Code: 00113B</a:t>
            </a:r>
            <a:endParaRPr lang="en-GB"/>
          </a:p>
        </p:txBody>
      </p:sp>
      <p:sp>
        <p:nvSpPr>
          <p:cNvPr id="8" name="Text Placeholder 7"/>
          <p:cNvSpPr>
            <a:spLocks noGrp="1"/>
          </p:cNvSpPr>
          <p:nvPr>
            <p:ph type="body" sz="quarter" idx="13" hasCustomPrompt="1"/>
          </p:nvPr>
        </p:nvSpPr>
        <p:spPr>
          <a:xfrm>
            <a:off x="455294" y="1935480"/>
            <a:ext cx="4650105" cy="2788920"/>
          </a:xfrm>
          <a:prstGeom prst="roundRect">
            <a:avLst>
              <a:gd name="adj" fmla="val 4645"/>
            </a:avLst>
          </a:prstGeom>
          <a:ln w="19050">
            <a:solidFill>
              <a:schemeClr val="tx2"/>
            </a:solidFill>
          </a:ln>
        </p:spPr>
        <p:txBody>
          <a:bodyPr lIns="162000" tIns="162000" rIns="162000" bIns="162000"/>
          <a:lstStyle>
            <a:lvl1pPr marL="0" indent="0">
              <a:spcBef>
                <a:spcPts val="500"/>
              </a:spcBef>
              <a:spcAft>
                <a:spcPts val="0"/>
              </a:spcAft>
              <a:buNone/>
              <a:defRPr sz="1800" b="1">
                <a:solidFill>
                  <a:schemeClr val="tx2"/>
                </a:solidFill>
              </a:defRPr>
            </a:lvl1pPr>
            <a:lvl2pPr marL="0" indent="0">
              <a:buNone/>
              <a:defRPr sz="1600"/>
            </a:lvl2pPr>
            <a:lvl3pPr marL="0" indent="0">
              <a:buNone/>
              <a:defRPr sz="1600"/>
            </a:lvl3pPr>
            <a:lvl4pPr marL="0" indent="0">
              <a:buNone/>
              <a:defRPr sz="1600"/>
            </a:lvl4pPr>
            <a:lvl5pPr marL="0" indent="0">
              <a:buNone/>
              <a:defRPr sz="1600"/>
            </a:lvl5pPr>
            <a:lvl6pPr marL="0" indent="0">
              <a:buNone/>
              <a:defRPr sz="1600"/>
            </a:lvl6pPr>
            <a:lvl7pPr marL="0" indent="0">
              <a:buNone/>
              <a:defRPr sz="1600"/>
            </a:lvl7pPr>
            <a:lvl8pPr marL="0" indent="0">
              <a:buNone/>
              <a:defRPr sz="1600"/>
            </a:lvl8pPr>
            <a:lvl9pPr marL="0" indent="0">
              <a:buNone/>
              <a:defRPr sz="1600"/>
            </a:lvl9pPr>
          </a:lstStyle>
          <a:p>
            <a:pPr lvl="0"/>
            <a:r>
              <a:rPr lang="en-US" dirty="0"/>
              <a:t>Click to add text</a:t>
            </a:r>
          </a:p>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GB" dirty="0"/>
          </a:p>
        </p:txBody>
      </p:sp>
      <p:sp>
        <p:nvSpPr>
          <p:cNvPr id="11" name="Text Placeholder 7">
            <a:extLst>
              <a:ext uri="{FF2B5EF4-FFF2-40B4-BE49-F238E27FC236}">
                <a16:creationId xmlns:a16="http://schemas.microsoft.com/office/drawing/2014/main" id="{55BB8D98-408E-46F3-8147-011B3F4094F4}"/>
              </a:ext>
            </a:extLst>
          </p:cNvPr>
          <p:cNvSpPr>
            <a:spLocks noGrp="1"/>
          </p:cNvSpPr>
          <p:nvPr>
            <p:ph type="body" sz="quarter" idx="14" hasCustomPrompt="1"/>
          </p:nvPr>
        </p:nvSpPr>
        <p:spPr>
          <a:xfrm>
            <a:off x="5476368" y="1935480"/>
            <a:ext cx="4658232" cy="2788920"/>
          </a:xfrm>
          <a:prstGeom prst="roundRect">
            <a:avLst>
              <a:gd name="adj" fmla="val 4645"/>
            </a:avLst>
          </a:prstGeom>
          <a:ln w="19050">
            <a:solidFill>
              <a:schemeClr val="tx2"/>
            </a:solidFill>
          </a:ln>
        </p:spPr>
        <p:txBody>
          <a:bodyPr lIns="162000" tIns="162000" rIns="162000" bIns="162000"/>
          <a:lstStyle>
            <a:lvl1pPr marL="0" indent="0">
              <a:spcBef>
                <a:spcPts val="500"/>
              </a:spcBef>
              <a:spcAft>
                <a:spcPts val="0"/>
              </a:spcAft>
              <a:buNone/>
              <a:defRPr sz="1800" b="1">
                <a:solidFill>
                  <a:schemeClr val="tx2"/>
                </a:solidFill>
              </a:defRPr>
            </a:lvl1pPr>
            <a:lvl2pPr marL="0" indent="0">
              <a:buNone/>
              <a:defRPr sz="1600"/>
            </a:lvl2pPr>
            <a:lvl3pPr marL="0" indent="0">
              <a:buNone/>
              <a:defRPr sz="1600"/>
            </a:lvl3pPr>
            <a:lvl4pPr marL="0" indent="0">
              <a:buNone/>
              <a:defRPr sz="1600"/>
            </a:lvl4pPr>
            <a:lvl5pPr marL="0" indent="0">
              <a:buNone/>
              <a:defRPr sz="1600"/>
            </a:lvl5pPr>
            <a:lvl6pPr marL="0" indent="0">
              <a:buNone/>
              <a:defRPr sz="1600"/>
            </a:lvl6pPr>
            <a:lvl7pPr marL="0" indent="0">
              <a:buNone/>
              <a:defRPr sz="1600"/>
            </a:lvl7pPr>
            <a:lvl8pPr marL="0" indent="0">
              <a:buNone/>
              <a:defRPr sz="1600"/>
            </a:lvl8pPr>
            <a:lvl9pPr marL="0" indent="0">
              <a:buNone/>
              <a:defRPr sz="1600"/>
            </a:lvl9pPr>
          </a:lstStyle>
          <a:p>
            <a:pPr lvl="0"/>
            <a:r>
              <a:rPr lang="en-US" dirty="0"/>
              <a:t>Click to add text</a:t>
            </a:r>
          </a:p>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GB" dirty="0"/>
          </a:p>
        </p:txBody>
      </p:sp>
      <p:sp>
        <p:nvSpPr>
          <p:cNvPr id="3" name="Date Placeholder 2"/>
          <p:cNvSpPr>
            <a:spLocks noGrp="1"/>
          </p:cNvSpPr>
          <p:nvPr>
            <p:ph type="dt" sz="half" idx="15"/>
          </p:nvPr>
        </p:nvSpPr>
        <p:spPr/>
        <p:txBody>
          <a:bodyPr/>
          <a:lstStyle/>
          <a:p>
            <a:endParaRPr lang="en-GB" dirty="0"/>
          </a:p>
        </p:txBody>
      </p:sp>
      <p:sp>
        <p:nvSpPr>
          <p:cNvPr id="4" name="Slide Number Placeholder 3"/>
          <p:cNvSpPr>
            <a:spLocks noGrp="1"/>
          </p:cNvSpPr>
          <p:nvPr>
            <p:ph type="sldNum" sz="quarter" idx="16"/>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22790381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ull-out Text">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F03315E-CD2C-412E-B9D4-9CC06832EDD4}"/>
              </a:ext>
            </a:extLst>
          </p:cNvPr>
          <p:cNvSpPr/>
          <p:nvPr userDrawn="1"/>
        </p:nvSpPr>
        <p:spPr>
          <a:xfrm>
            <a:off x="0" y="0"/>
            <a:ext cx="12191999"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Picture Placeholder 15">
            <a:extLst>
              <a:ext uri="{FF2B5EF4-FFF2-40B4-BE49-F238E27FC236}">
                <a16:creationId xmlns:a16="http://schemas.microsoft.com/office/drawing/2014/main" id="{0FCE13B1-D79A-444F-B333-38B89203CDC6}"/>
              </a:ext>
            </a:extLst>
          </p:cNvPr>
          <p:cNvSpPr>
            <a:spLocks noGrp="1"/>
          </p:cNvSpPr>
          <p:nvPr>
            <p:ph type="pic" sz="quarter" idx="13" hasCustomPrompt="1"/>
          </p:nvPr>
        </p:nvSpPr>
        <p:spPr>
          <a:xfrm>
            <a:off x="0" y="1057688"/>
            <a:ext cx="6914081" cy="5040000"/>
          </a:xfrm>
          <a:custGeom>
            <a:avLst/>
            <a:gdLst>
              <a:gd name="connsiteX0" fmla="*/ 0 w 6914081"/>
              <a:gd name="connsiteY0" fmla="*/ 0 h 5040000"/>
              <a:gd name="connsiteX1" fmla="*/ 1718132 w 6914081"/>
              <a:gd name="connsiteY1" fmla="*/ 0 h 5040000"/>
              <a:gd name="connsiteX2" fmla="*/ 1849535 w 6914081"/>
              <a:gd name="connsiteY2" fmla="*/ 0 h 5040000"/>
              <a:gd name="connsiteX3" fmla="*/ 1961211 w 6914081"/>
              <a:gd name="connsiteY3" fmla="*/ 0 h 5040000"/>
              <a:gd name="connsiteX4" fmla="*/ 4393721 w 6914081"/>
              <a:gd name="connsiteY4" fmla="*/ 0 h 5040000"/>
              <a:gd name="connsiteX5" fmla="*/ 6914081 w 6914081"/>
              <a:gd name="connsiteY5" fmla="*/ 2520000 h 5040000"/>
              <a:gd name="connsiteX6" fmla="*/ 4393721 w 6914081"/>
              <a:gd name="connsiteY6" fmla="*/ 5040000 h 5040000"/>
              <a:gd name="connsiteX7" fmla="*/ 1859227 w 6914081"/>
              <a:gd name="connsiteY7" fmla="*/ 5040000 h 5040000"/>
              <a:gd name="connsiteX8" fmla="*/ 1849535 w 6914081"/>
              <a:gd name="connsiteY8" fmla="*/ 5040000 h 5040000"/>
              <a:gd name="connsiteX9" fmla="*/ 1799784 w 6914081"/>
              <a:gd name="connsiteY9" fmla="*/ 5040000 h 5040000"/>
              <a:gd name="connsiteX10" fmla="*/ 1718132 w 6914081"/>
              <a:gd name="connsiteY10" fmla="*/ 5040000 h 5040000"/>
              <a:gd name="connsiteX11" fmla="*/ 0 w 6914081"/>
              <a:gd name="connsiteY11" fmla="*/ 5040000 h 50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14081" h="5040000">
                <a:moveTo>
                  <a:pt x="0" y="0"/>
                </a:moveTo>
                <a:lnTo>
                  <a:pt x="1718132" y="0"/>
                </a:lnTo>
                <a:lnTo>
                  <a:pt x="1849535" y="0"/>
                </a:lnTo>
                <a:lnTo>
                  <a:pt x="1961211" y="0"/>
                </a:lnTo>
                <a:cubicBezTo>
                  <a:pt x="4393721" y="0"/>
                  <a:pt x="4393721" y="0"/>
                  <a:pt x="4393721" y="0"/>
                </a:cubicBezTo>
                <a:cubicBezTo>
                  <a:pt x="5785141" y="0"/>
                  <a:pt x="6914081" y="1128780"/>
                  <a:pt x="6914081" y="2520000"/>
                </a:cubicBezTo>
                <a:cubicBezTo>
                  <a:pt x="6914081" y="3911221"/>
                  <a:pt x="5785141" y="5040000"/>
                  <a:pt x="4393721" y="5040000"/>
                </a:cubicBezTo>
                <a:cubicBezTo>
                  <a:pt x="2721478" y="5040000"/>
                  <a:pt x="2094386" y="5040000"/>
                  <a:pt x="1859227" y="5040000"/>
                </a:cubicBezTo>
                <a:lnTo>
                  <a:pt x="1849535" y="5040000"/>
                </a:lnTo>
                <a:lnTo>
                  <a:pt x="1799784" y="5040000"/>
                </a:lnTo>
                <a:cubicBezTo>
                  <a:pt x="1718132" y="5040000"/>
                  <a:pt x="1718132" y="5040000"/>
                  <a:pt x="1718132" y="5040000"/>
                </a:cubicBezTo>
                <a:lnTo>
                  <a:pt x="0" y="5040000"/>
                </a:lnTo>
                <a:close/>
              </a:path>
            </a:pathLst>
          </a:custGeom>
          <a:solidFill>
            <a:schemeClr val="bg1">
              <a:lumMod val="75000"/>
            </a:schemeClr>
          </a:solidFill>
        </p:spPr>
        <p:txBody>
          <a:bodyPr wrap="square" lIns="144000" tIns="144000">
            <a:noAutofit/>
          </a:bodyPr>
          <a:lstStyle>
            <a:lvl1pPr>
              <a:defRPr sz="1400">
                <a:solidFill>
                  <a:schemeClr val="bg1"/>
                </a:solidFill>
              </a:defRPr>
            </a:lvl1pPr>
          </a:lstStyle>
          <a:p>
            <a:r>
              <a:rPr lang="en-AU" sz="1400" dirty="0"/>
              <a:t>Click Icon to Add Image</a:t>
            </a:r>
            <a:endParaRPr lang="en-AU" dirty="0"/>
          </a:p>
        </p:txBody>
      </p:sp>
      <p:sp>
        <p:nvSpPr>
          <p:cNvPr id="2" name="Title 1"/>
          <p:cNvSpPr>
            <a:spLocks noGrp="1"/>
          </p:cNvSpPr>
          <p:nvPr>
            <p:ph type="title"/>
          </p:nvPr>
        </p:nvSpPr>
        <p:spPr/>
        <p:txBody>
          <a:bodyPr/>
          <a:lstStyle/>
          <a:p>
            <a:r>
              <a:rPr lang="en-US" smtClean="0"/>
              <a:t>Click to edit Master title style</a:t>
            </a:r>
            <a:endParaRPr lang="en-GB"/>
          </a:p>
        </p:txBody>
      </p:sp>
      <p:sp>
        <p:nvSpPr>
          <p:cNvPr id="4" name="Footer Placeholder 3"/>
          <p:cNvSpPr>
            <a:spLocks noGrp="1"/>
          </p:cNvSpPr>
          <p:nvPr>
            <p:ph type="ftr" sz="quarter" idx="11"/>
          </p:nvPr>
        </p:nvSpPr>
        <p:spPr/>
        <p:txBody>
          <a:bodyPr/>
          <a:lstStyle/>
          <a:p>
            <a:r>
              <a:rPr lang="en-AU"/>
              <a:t>Deakin University CRICOS Provider Code: 00113B</a:t>
            </a:r>
            <a:endParaRPr lang="en-GB"/>
          </a:p>
        </p:txBody>
      </p:sp>
      <p:sp>
        <p:nvSpPr>
          <p:cNvPr id="20" name="Text Placeholder 19">
            <a:extLst>
              <a:ext uri="{FF2B5EF4-FFF2-40B4-BE49-F238E27FC236}">
                <a16:creationId xmlns:a16="http://schemas.microsoft.com/office/drawing/2014/main" id="{B7538734-08FE-4AEA-8C4B-1B9FD40865F2}"/>
              </a:ext>
            </a:extLst>
          </p:cNvPr>
          <p:cNvSpPr>
            <a:spLocks noGrp="1"/>
          </p:cNvSpPr>
          <p:nvPr>
            <p:ph type="body" sz="quarter" idx="14" hasCustomPrompt="1"/>
          </p:nvPr>
        </p:nvSpPr>
        <p:spPr>
          <a:xfrm>
            <a:off x="7172323" y="1096304"/>
            <a:ext cx="4744800" cy="4744800"/>
          </a:xfrm>
          <a:custGeom>
            <a:avLst/>
            <a:gdLst>
              <a:gd name="connsiteX0" fmla="*/ 2372400 w 4744800"/>
              <a:gd name="connsiteY0" fmla="*/ 0 h 4744800"/>
              <a:gd name="connsiteX1" fmla="*/ 4744800 w 4744800"/>
              <a:gd name="connsiteY1" fmla="*/ 2372400 h 4744800"/>
              <a:gd name="connsiteX2" fmla="*/ 2372400 w 4744800"/>
              <a:gd name="connsiteY2" fmla="*/ 4744800 h 4744800"/>
              <a:gd name="connsiteX3" fmla="*/ 0 w 4744800"/>
              <a:gd name="connsiteY3" fmla="*/ 2372400 h 4744800"/>
              <a:gd name="connsiteX4" fmla="*/ 2372400 w 4744800"/>
              <a:gd name="connsiteY4" fmla="*/ 0 h 47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4800" h="4744800">
                <a:moveTo>
                  <a:pt x="2372400" y="0"/>
                </a:moveTo>
                <a:cubicBezTo>
                  <a:pt x="3682640" y="0"/>
                  <a:pt x="4744800" y="1062160"/>
                  <a:pt x="4744800" y="2372400"/>
                </a:cubicBezTo>
                <a:cubicBezTo>
                  <a:pt x="4744800" y="3682640"/>
                  <a:pt x="3682640" y="4744800"/>
                  <a:pt x="2372400" y="4744800"/>
                </a:cubicBezTo>
                <a:cubicBezTo>
                  <a:pt x="1062160" y="4744800"/>
                  <a:pt x="0" y="3682640"/>
                  <a:pt x="0" y="2372400"/>
                </a:cubicBezTo>
                <a:cubicBezTo>
                  <a:pt x="0" y="1062160"/>
                  <a:pt x="1062160" y="0"/>
                  <a:pt x="2372400" y="0"/>
                </a:cubicBezTo>
                <a:close/>
              </a:path>
            </a:pathLst>
          </a:custGeom>
          <a:solidFill>
            <a:schemeClr val="tx2"/>
          </a:solidFill>
        </p:spPr>
        <p:txBody>
          <a:bodyPr wrap="square" lIns="108000" tIns="144000" rIns="108000" bIns="144000" anchor="ctr">
            <a:noAutofit/>
          </a:bodyPr>
          <a:lstStyle>
            <a:lvl1pPr algn="ctr">
              <a:spcBef>
                <a:spcPts val="0"/>
              </a:spcBef>
              <a:spcAft>
                <a:spcPts val="0"/>
              </a:spcAft>
              <a:defRPr sz="3000" b="1">
                <a:solidFill>
                  <a:schemeClr val="bg1"/>
                </a:solidFill>
              </a:defRPr>
            </a:lvl1pPr>
            <a:lvl2pPr algn="ctr">
              <a:defRPr sz="2400">
                <a:solidFill>
                  <a:schemeClr val="bg1"/>
                </a:solidFill>
                <a:latin typeface="Calibri Light" panose="020F0302020204030204" pitchFamily="34" charset="0"/>
                <a:cs typeface="Calibri Light" panose="020F0302020204030204" pitchFamily="34" charset="0"/>
              </a:defRPr>
            </a:lvl2pPr>
            <a:lvl3pPr marL="0" indent="0" algn="ctr">
              <a:buNone/>
              <a:defRPr sz="2400">
                <a:solidFill>
                  <a:schemeClr val="bg1"/>
                </a:solidFill>
                <a:latin typeface="Calibri Light" panose="020F0302020204030204" pitchFamily="34" charset="0"/>
                <a:cs typeface="Calibri Light" panose="020F0302020204030204" pitchFamily="34" charset="0"/>
              </a:defRPr>
            </a:lvl3pPr>
            <a:lvl4pPr marL="0" indent="0" algn="ctr">
              <a:buNone/>
              <a:defRPr sz="2400">
                <a:solidFill>
                  <a:schemeClr val="bg1"/>
                </a:solidFill>
                <a:latin typeface="Calibri Light" panose="020F0302020204030204" pitchFamily="34" charset="0"/>
                <a:cs typeface="Calibri Light" panose="020F0302020204030204" pitchFamily="34" charset="0"/>
              </a:defRPr>
            </a:lvl4pPr>
            <a:lvl5pPr marL="0" algn="ctr">
              <a:defRPr sz="2400">
                <a:solidFill>
                  <a:schemeClr val="bg1"/>
                </a:solidFill>
                <a:latin typeface="Calibri Light" panose="020F0302020204030204" pitchFamily="34" charset="0"/>
                <a:cs typeface="Calibri Light" panose="020F0302020204030204" pitchFamily="34" charset="0"/>
              </a:defRPr>
            </a:lvl5pPr>
            <a:lvl6pPr algn="ctr">
              <a:defRPr sz="2400">
                <a:solidFill>
                  <a:schemeClr val="bg1"/>
                </a:solidFill>
                <a:latin typeface="Calibri Light" panose="020F0302020204030204" pitchFamily="34" charset="0"/>
                <a:cs typeface="Calibri Light" panose="020F0302020204030204" pitchFamily="34" charset="0"/>
              </a:defRPr>
            </a:lvl6pPr>
            <a:lvl7pPr algn="ctr">
              <a:defRPr sz="2400">
                <a:solidFill>
                  <a:schemeClr val="bg1"/>
                </a:solidFill>
                <a:latin typeface="Calibri Light" panose="020F0302020204030204" pitchFamily="34" charset="0"/>
                <a:cs typeface="Calibri Light" panose="020F0302020204030204" pitchFamily="34" charset="0"/>
              </a:defRPr>
            </a:lvl7pPr>
            <a:lvl8pPr algn="ctr">
              <a:defRPr sz="2400">
                <a:solidFill>
                  <a:schemeClr val="bg1"/>
                </a:solidFill>
                <a:latin typeface="Calibri Light" panose="020F0302020204030204" pitchFamily="34" charset="0"/>
                <a:cs typeface="Calibri Light" panose="020F0302020204030204" pitchFamily="34" charset="0"/>
              </a:defRPr>
            </a:lvl8pPr>
            <a:lvl9pPr algn="ctr">
              <a:defRPr sz="2400">
                <a:solidFill>
                  <a:schemeClr val="bg1"/>
                </a:solidFill>
                <a:latin typeface="Calibri Light" panose="020F0302020204030204" pitchFamily="34" charset="0"/>
                <a:cs typeface="Calibri Light" panose="020F0302020204030204" pitchFamily="34" charset="0"/>
              </a:defRPr>
            </a:lvl9pPr>
          </a:lstStyle>
          <a:p>
            <a:pPr lvl="0"/>
            <a:r>
              <a:rPr lang="en-US" dirty="0"/>
              <a:t>Pull-out copy</a:t>
            </a:r>
          </a:p>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endParaRPr lang="en-AU" dirty="0"/>
          </a:p>
        </p:txBody>
      </p:sp>
    </p:spTree>
    <p:extLst>
      <p:ext uri="{BB962C8B-B14F-4D97-AF65-F5344CB8AC3E}">
        <p14:creationId xmlns:p14="http://schemas.microsoft.com/office/powerpoint/2010/main" val="22395217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A">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F03315E-CD2C-412E-B9D4-9CC06832EDD4}"/>
              </a:ext>
            </a:extLst>
          </p:cNvPr>
          <p:cNvSpPr/>
          <p:nvPr userDrawn="1"/>
        </p:nvSpPr>
        <p:spPr>
          <a:xfrm>
            <a:off x="0" y="0"/>
            <a:ext cx="12191999"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p:txBody>
          <a:bodyPr/>
          <a:lstStyle>
            <a:lvl1pPr>
              <a:defRPr/>
            </a:lvl1pPr>
          </a:lstStyle>
          <a:p>
            <a:r>
              <a:rPr lang="en-US" dirty="0"/>
              <a:t>Click to add title</a:t>
            </a:r>
            <a:endParaRPr lang="en-GB" dirty="0"/>
          </a:p>
        </p:txBody>
      </p:sp>
      <p:sp>
        <p:nvSpPr>
          <p:cNvPr id="4" name="Footer Placeholder 3"/>
          <p:cNvSpPr>
            <a:spLocks noGrp="1"/>
          </p:cNvSpPr>
          <p:nvPr>
            <p:ph type="ftr" sz="quarter" idx="11"/>
          </p:nvPr>
        </p:nvSpPr>
        <p:spPr/>
        <p:txBody>
          <a:bodyPr/>
          <a:lstStyle/>
          <a:p>
            <a:r>
              <a:rPr lang="en-AU"/>
              <a:t>Deakin University CRICOS Provider Code: 00113B</a:t>
            </a:r>
            <a:endParaRPr lang="en-GB"/>
          </a:p>
        </p:txBody>
      </p:sp>
      <p:sp>
        <p:nvSpPr>
          <p:cNvPr id="10" name="Text Placeholder 7">
            <a:extLst>
              <a:ext uri="{FF2B5EF4-FFF2-40B4-BE49-F238E27FC236}">
                <a16:creationId xmlns:a16="http://schemas.microsoft.com/office/drawing/2014/main" id="{7A440D47-120F-417D-B465-94954774363E}"/>
              </a:ext>
            </a:extLst>
          </p:cNvPr>
          <p:cNvSpPr>
            <a:spLocks noGrp="1"/>
          </p:cNvSpPr>
          <p:nvPr>
            <p:ph type="body" sz="quarter" idx="13" hasCustomPrompt="1"/>
          </p:nvPr>
        </p:nvSpPr>
        <p:spPr>
          <a:xfrm>
            <a:off x="438150" y="1403350"/>
            <a:ext cx="6067425" cy="4792663"/>
          </a:xfrm>
        </p:spPr>
        <p:txBody>
          <a:bodyPr/>
          <a:lstStyle>
            <a:lvl1pPr>
              <a:spcBef>
                <a:spcPts val="0"/>
              </a:spcBef>
              <a:spcAft>
                <a:spcPts val="400"/>
              </a:spcAft>
              <a:defRPr/>
            </a:lvl1pPr>
            <a:lvl2pPr>
              <a:spcAft>
                <a:spcPts val="600"/>
              </a:spcAft>
              <a:defRPr sz="2000"/>
            </a:lvl2pPr>
            <a:lvl3pPr marL="0" indent="0">
              <a:buNone/>
              <a:defRPr>
                <a:latin typeface="Calibri Light" panose="020F0302020204030204" pitchFamily="34" charset="0"/>
                <a:cs typeface="Calibri Light" panose="020F0302020204030204" pitchFamily="34" charset="0"/>
              </a:defRPr>
            </a:lvl3pPr>
            <a:lvl4pPr marL="180000" indent="-180000">
              <a:buSzPct val="110000"/>
              <a:buFont typeface="Arial" panose="020B0604020202020204" pitchFamily="34" charset="0"/>
              <a:buChar char="•"/>
              <a:defRPr>
                <a:latin typeface="Calibri Light" panose="020F0302020204030204" pitchFamily="34" charset="0"/>
                <a:cs typeface="Calibri Light" panose="020F0302020204030204" pitchFamily="34" charset="0"/>
              </a:defRPr>
            </a:lvl4pPr>
            <a:lvl5pPr marL="360000" indent="-180000">
              <a:buFont typeface="Calibri" panose="020F0502020204030204" pitchFamily="34" charset="0"/>
              <a:buChar char="–"/>
              <a:defRPr>
                <a:latin typeface="Calibri Light" panose="020F0302020204030204" pitchFamily="34" charset="0"/>
                <a:cs typeface="Calibri Light" panose="020F0302020204030204" pitchFamily="34" charset="0"/>
              </a:defRPr>
            </a:lvl5pPr>
            <a:lvl6pPr marL="180000">
              <a:defRPr>
                <a:latin typeface="Calibri Light" panose="020F0302020204030204" pitchFamily="34" charset="0"/>
                <a:cs typeface="Calibri Light" panose="020F0302020204030204" pitchFamily="34" charset="0"/>
              </a:defRPr>
            </a:lvl6pPr>
            <a:lvl7pPr>
              <a:defRPr>
                <a:latin typeface="Calibri Light" panose="020F0302020204030204" pitchFamily="34" charset="0"/>
                <a:cs typeface="Calibri Light" panose="020F0302020204030204" pitchFamily="34" charset="0"/>
              </a:defRPr>
            </a:lvl7pPr>
            <a:lvl8pPr>
              <a:defRPr>
                <a:latin typeface="Calibri Light" panose="020F0302020204030204" pitchFamily="34" charset="0"/>
                <a:cs typeface="Calibri Light" panose="020F0302020204030204" pitchFamily="34" charset="0"/>
              </a:defRPr>
            </a:lvl8pPr>
            <a:lvl9pPr>
              <a:defRPr>
                <a:latin typeface="Calibri Light" panose="020F0302020204030204" pitchFamily="34" charset="0"/>
                <a:cs typeface="Calibri Light" panose="020F0302020204030204" pitchFamily="34" charset="0"/>
              </a:defRPr>
            </a:lvl9pPr>
          </a:lstStyle>
          <a:p>
            <a:pPr lvl="0"/>
            <a:r>
              <a:rPr lang="en-US" dirty="0"/>
              <a:t>First Level Heading</a:t>
            </a:r>
          </a:p>
          <a:p>
            <a:pPr lvl="1"/>
            <a:r>
              <a:rPr lang="en-US" dirty="0"/>
              <a:t>Add 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 </a:t>
            </a:r>
            <a:endParaRPr lang="en-GB" dirty="0"/>
          </a:p>
        </p:txBody>
      </p:sp>
      <p:sp>
        <p:nvSpPr>
          <p:cNvPr id="18" name="Text Placeholder 17">
            <a:extLst>
              <a:ext uri="{FF2B5EF4-FFF2-40B4-BE49-F238E27FC236}">
                <a16:creationId xmlns:a16="http://schemas.microsoft.com/office/drawing/2014/main" id="{A16D5FAB-27FB-4A02-AF32-8E7F184C40EC}"/>
              </a:ext>
            </a:extLst>
          </p:cNvPr>
          <p:cNvSpPr>
            <a:spLocks noGrp="1"/>
          </p:cNvSpPr>
          <p:nvPr>
            <p:ph type="body" sz="quarter" idx="14" hasCustomPrompt="1"/>
          </p:nvPr>
        </p:nvSpPr>
        <p:spPr>
          <a:xfrm>
            <a:off x="6989777" y="1260602"/>
            <a:ext cx="5202223" cy="3996000"/>
          </a:xfrm>
          <a:custGeom>
            <a:avLst/>
            <a:gdLst>
              <a:gd name="connsiteX0" fmla="*/ 2001099 w 5202223"/>
              <a:gd name="connsiteY0" fmla="*/ 0 h 3996000"/>
              <a:gd name="connsiteX1" fmla="*/ 5202223 w 5202223"/>
              <a:gd name="connsiteY1" fmla="*/ 0 h 3996000"/>
              <a:gd name="connsiteX2" fmla="*/ 5202223 w 5202223"/>
              <a:gd name="connsiteY2" fmla="*/ 3996000 h 3996000"/>
              <a:gd name="connsiteX3" fmla="*/ 2001099 w 5202223"/>
              <a:gd name="connsiteY3" fmla="*/ 3996000 h 3996000"/>
              <a:gd name="connsiteX4" fmla="*/ 0 w 5202223"/>
              <a:gd name="connsiteY4" fmla="*/ 1996418 h 3996000"/>
              <a:gd name="connsiteX5" fmla="*/ 2001099 w 5202223"/>
              <a:gd name="connsiteY5" fmla="*/ 0 h 39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02223" h="3996000">
                <a:moveTo>
                  <a:pt x="2001099" y="0"/>
                </a:moveTo>
                <a:cubicBezTo>
                  <a:pt x="2001099" y="0"/>
                  <a:pt x="2001099" y="0"/>
                  <a:pt x="5202223" y="0"/>
                </a:cubicBezTo>
                <a:lnTo>
                  <a:pt x="5202223" y="3996000"/>
                </a:lnTo>
                <a:cubicBezTo>
                  <a:pt x="5202223" y="3996000"/>
                  <a:pt x="5202223" y="3996000"/>
                  <a:pt x="2001099" y="3996000"/>
                </a:cubicBezTo>
                <a:cubicBezTo>
                  <a:pt x="896062" y="3996000"/>
                  <a:pt x="0" y="3100618"/>
                  <a:pt x="0" y="1996418"/>
                </a:cubicBezTo>
                <a:cubicBezTo>
                  <a:pt x="0" y="892219"/>
                  <a:pt x="896062" y="0"/>
                  <a:pt x="2001099" y="0"/>
                </a:cubicBezTo>
                <a:close/>
              </a:path>
            </a:pathLst>
          </a:custGeom>
          <a:solidFill>
            <a:schemeClr val="tx2"/>
          </a:solidFill>
        </p:spPr>
        <p:txBody>
          <a:bodyPr wrap="square" lIns="1224000" tIns="108000" rIns="144000" bIns="108000" anchor="ctr">
            <a:noAutofit/>
          </a:bodyPr>
          <a:lstStyle>
            <a:lvl1pPr marL="90000" indent="-90000">
              <a:lnSpc>
                <a:spcPct val="100000"/>
              </a:lnSpc>
              <a:spcBef>
                <a:spcPts val="0"/>
              </a:spcBef>
              <a:spcAft>
                <a:spcPts val="0"/>
              </a:spcAft>
              <a:buFont typeface="Calibri" panose="020F0502020204030204" pitchFamily="34" charset="0"/>
              <a:buChar char="‘"/>
              <a:defRPr sz="2800">
                <a:solidFill>
                  <a:schemeClr val="bg1"/>
                </a:solidFill>
                <a:latin typeface="Calibri Light" panose="020F0302020204030204" pitchFamily="34" charset="0"/>
                <a:cs typeface="Calibri Light" panose="020F0302020204030204" pitchFamily="34" charset="0"/>
              </a:defRPr>
            </a:lvl1pPr>
            <a:lvl2pPr marL="90000" indent="0">
              <a:spcBef>
                <a:spcPts val="0"/>
              </a:spcBef>
              <a:buFont typeface="Calibri" panose="020F0502020204030204" pitchFamily="34" charset="0"/>
              <a:buNone/>
              <a:defRPr sz="2800">
                <a:solidFill>
                  <a:schemeClr val="bg1"/>
                </a:solidFill>
                <a:latin typeface="Calibri Light" panose="020F0302020204030204" pitchFamily="34" charset="0"/>
                <a:cs typeface="Calibri Light" panose="020F0302020204030204" pitchFamily="34" charset="0"/>
              </a:defRPr>
            </a:lvl2pPr>
            <a:lvl3pPr marL="90000" indent="0">
              <a:spcBef>
                <a:spcPts val="0"/>
              </a:spcBef>
              <a:buFont typeface="Calibri" panose="020F0502020204030204" pitchFamily="34" charset="0"/>
              <a:buNone/>
              <a:defRPr sz="2800">
                <a:solidFill>
                  <a:schemeClr val="bg1"/>
                </a:solidFill>
                <a:latin typeface="Calibri Light" panose="020F0302020204030204" pitchFamily="34" charset="0"/>
                <a:cs typeface="Calibri Light" panose="020F0302020204030204" pitchFamily="34" charset="0"/>
              </a:defRPr>
            </a:lvl3pPr>
            <a:lvl4pPr marL="90000" indent="0">
              <a:spcBef>
                <a:spcPts val="0"/>
              </a:spcBef>
              <a:buFont typeface="Calibri" panose="020F0502020204030204" pitchFamily="34" charset="0"/>
              <a:buNone/>
              <a:defRPr sz="2800">
                <a:solidFill>
                  <a:schemeClr val="bg1"/>
                </a:solidFill>
                <a:latin typeface="Calibri Light" panose="020F0302020204030204" pitchFamily="34" charset="0"/>
                <a:cs typeface="Calibri Light" panose="020F0302020204030204" pitchFamily="34" charset="0"/>
              </a:defRPr>
            </a:lvl4pPr>
            <a:lvl5pPr marL="90000" indent="0">
              <a:spcBef>
                <a:spcPts val="0"/>
              </a:spcBef>
              <a:buFont typeface="Calibri" panose="020F0502020204030204" pitchFamily="34" charset="0"/>
              <a:buNone/>
              <a:defRPr sz="2800">
                <a:solidFill>
                  <a:schemeClr val="bg1"/>
                </a:solidFill>
                <a:latin typeface="Calibri Light" panose="020F0302020204030204" pitchFamily="34" charset="0"/>
                <a:cs typeface="Calibri Light" panose="020F0302020204030204" pitchFamily="34" charset="0"/>
              </a:defRPr>
            </a:lvl5pPr>
            <a:lvl6pPr marL="90000" indent="0">
              <a:spcBef>
                <a:spcPts val="0"/>
              </a:spcBef>
              <a:buFont typeface="Calibri" panose="020F0502020204030204" pitchFamily="34" charset="0"/>
              <a:buNone/>
              <a:defRPr sz="2800">
                <a:solidFill>
                  <a:schemeClr val="bg1"/>
                </a:solidFill>
                <a:latin typeface="Calibri Light" panose="020F0302020204030204" pitchFamily="34" charset="0"/>
                <a:cs typeface="Calibri Light" panose="020F0302020204030204" pitchFamily="34" charset="0"/>
              </a:defRPr>
            </a:lvl6pPr>
            <a:lvl7pPr marL="90000" indent="0">
              <a:spcBef>
                <a:spcPts val="0"/>
              </a:spcBef>
              <a:buFont typeface="Calibri" panose="020F0502020204030204" pitchFamily="34" charset="0"/>
              <a:buNone/>
              <a:defRPr sz="2800">
                <a:solidFill>
                  <a:schemeClr val="bg1"/>
                </a:solidFill>
                <a:latin typeface="Calibri Light" panose="020F0302020204030204" pitchFamily="34" charset="0"/>
                <a:cs typeface="Calibri Light" panose="020F0302020204030204" pitchFamily="34" charset="0"/>
              </a:defRPr>
            </a:lvl7pPr>
            <a:lvl8pPr marL="90000" indent="0">
              <a:spcBef>
                <a:spcPts val="0"/>
              </a:spcBef>
              <a:buFont typeface="Calibri" panose="020F0502020204030204" pitchFamily="34" charset="0"/>
              <a:buNone/>
              <a:defRPr sz="2800">
                <a:solidFill>
                  <a:schemeClr val="bg1"/>
                </a:solidFill>
                <a:latin typeface="Calibri Light" panose="020F0302020204030204" pitchFamily="34" charset="0"/>
                <a:cs typeface="Calibri Light" panose="020F0302020204030204" pitchFamily="34" charset="0"/>
              </a:defRPr>
            </a:lvl8pPr>
            <a:lvl9pPr marL="90000" indent="0">
              <a:spcBef>
                <a:spcPts val="0"/>
              </a:spcBef>
              <a:buFont typeface="Calibri" panose="020F0502020204030204" pitchFamily="34" charset="0"/>
              <a:buNone/>
              <a:defRPr sz="2800">
                <a:solidFill>
                  <a:schemeClr val="bg1"/>
                </a:solidFill>
                <a:latin typeface="Calibri Light" panose="020F0302020204030204" pitchFamily="34" charset="0"/>
                <a:cs typeface="Calibri Light" panose="020F0302020204030204" pitchFamily="34" charset="0"/>
              </a:defRPr>
            </a:lvl9pPr>
          </a:lstStyle>
          <a:p>
            <a:pPr lvl="0"/>
            <a:r>
              <a:rPr lang="en-US" dirty="0"/>
              <a:t>Pull-out quote</a:t>
            </a:r>
          </a:p>
          <a:p>
            <a:pPr lvl="0"/>
            <a:r>
              <a:rPr lang="en-US" dirty="0"/>
              <a:t>Edit Master text styles </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endParaRPr lang="en-AU" dirty="0"/>
          </a:p>
        </p:txBody>
      </p:sp>
      <p:sp>
        <p:nvSpPr>
          <p:cNvPr id="3" name="Date Placeholder 2"/>
          <p:cNvSpPr>
            <a:spLocks noGrp="1"/>
          </p:cNvSpPr>
          <p:nvPr>
            <p:ph type="dt" sz="half" idx="15"/>
          </p:nvPr>
        </p:nvSpPr>
        <p:spPr/>
        <p:txBody>
          <a:bodyPr/>
          <a:lstStyle/>
          <a:p>
            <a:endParaRPr lang="en-GB" dirty="0"/>
          </a:p>
        </p:txBody>
      </p:sp>
      <p:sp>
        <p:nvSpPr>
          <p:cNvPr id="5" name="Slide Number Placeholder 4"/>
          <p:cNvSpPr>
            <a:spLocks noGrp="1"/>
          </p:cNvSpPr>
          <p:nvPr>
            <p:ph type="sldNum" sz="quarter" idx="16"/>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2304056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B">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F03315E-CD2C-412E-B9D4-9CC06832EDD4}"/>
              </a:ext>
            </a:extLst>
          </p:cNvPr>
          <p:cNvSpPr/>
          <p:nvPr userDrawn="1"/>
        </p:nvSpPr>
        <p:spPr>
          <a:xfrm>
            <a:off x="0" y="0"/>
            <a:ext cx="12191999"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p:txBody>
          <a:bodyPr/>
          <a:lstStyle>
            <a:lvl1pPr>
              <a:defRPr/>
            </a:lvl1pPr>
          </a:lstStyle>
          <a:p>
            <a:r>
              <a:rPr lang="en-US" dirty="0"/>
              <a:t>Click to add title</a:t>
            </a:r>
            <a:endParaRPr lang="en-GB" dirty="0"/>
          </a:p>
        </p:txBody>
      </p:sp>
      <p:sp>
        <p:nvSpPr>
          <p:cNvPr id="4" name="Footer Placeholder 3"/>
          <p:cNvSpPr>
            <a:spLocks noGrp="1"/>
          </p:cNvSpPr>
          <p:nvPr>
            <p:ph type="ftr" sz="quarter" idx="11"/>
          </p:nvPr>
        </p:nvSpPr>
        <p:spPr/>
        <p:txBody>
          <a:bodyPr/>
          <a:lstStyle/>
          <a:p>
            <a:r>
              <a:rPr lang="en-AU"/>
              <a:t>Deakin University CRICOS Provider Code: 00113B</a:t>
            </a:r>
            <a:endParaRPr lang="en-GB"/>
          </a:p>
        </p:txBody>
      </p:sp>
      <p:sp>
        <p:nvSpPr>
          <p:cNvPr id="10" name="Text Placeholder 7">
            <a:extLst>
              <a:ext uri="{FF2B5EF4-FFF2-40B4-BE49-F238E27FC236}">
                <a16:creationId xmlns:a16="http://schemas.microsoft.com/office/drawing/2014/main" id="{7A440D47-120F-417D-B465-94954774363E}"/>
              </a:ext>
            </a:extLst>
          </p:cNvPr>
          <p:cNvSpPr>
            <a:spLocks noGrp="1"/>
          </p:cNvSpPr>
          <p:nvPr>
            <p:ph type="body" sz="quarter" idx="13" hasCustomPrompt="1"/>
          </p:nvPr>
        </p:nvSpPr>
        <p:spPr>
          <a:xfrm>
            <a:off x="438150" y="1403350"/>
            <a:ext cx="6067425" cy="4792663"/>
          </a:xfrm>
        </p:spPr>
        <p:txBody>
          <a:bodyPr/>
          <a:lstStyle>
            <a:lvl1pPr>
              <a:spcBef>
                <a:spcPts val="0"/>
              </a:spcBef>
              <a:spcAft>
                <a:spcPts val="400"/>
              </a:spcAft>
              <a:defRPr/>
            </a:lvl1pPr>
            <a:lvl2pPr>
              <a:spcAft>
                <a:spcPts val="600"/>
              </a:spcAft>
              <a:defRPr sz="2000"/>
            </a:lvl2pPr>
            <a:lvl3pPr marL="0" indent="0">
              <a:buNone/>
              <a:defRPr>
                <a:latin typeface="Calibri Light" panose="020F0302020204030204" pitchFamily="34" charset="0"/>
                <a:cs typeface="Calibri Light" panose="020F0302020204030204" pitchFamily="34" charset="0"/>
              </a:defRPr>
            </a:lvl3pPr>
            <a:lvl4pPr marL="180000" indent="-180000">
              <a:buSzPct val="110000"/>
              <a:buFont typeface="Arial" panose="020B0604020202020204" pitchFamily="34" charset="0"/>
              <a:buChar char="•"/>
              <a:defRPr>
                <a:latin typeface="Calibri Light" panose="020F0302020204030204" pitchFamily="34" charset="0"/>
                <a:cs typeface="Calibri Light" panose="020F0302020204030204" pitchFamily="34" charset="0"/>
              </a:defRPr>
            </a:lvl4pPr>
            <a:lvl5pPr marL="360000" indent="-180000">
              <a:buFont typeface="Calibri" panose="020F0502020204030204" pitchFamily="34" charset="0"/>
              <a:buChar char="–"/>
              <a:defRPr>
                <a:latin typeface="Calibri Light" panose="020F0302020204030204" pitchFamily="34" charset="0"/>
                <a:cs typeface="Calibri Light" panose="020F0302020204030204" pitchFamily="34" charset="0"/>
              </a:defRPr>
            </a:lvl5pPr>
            <a:lvl6pPr marL="180000">
              <a:defRPr>
                <a:latin typeface="Calibri Light" panose="020F0302020204030204" pitchFamily="34" charset="0"/>
                <a:cs typeface="Calibri Light" panose="020F0302020204030204" pitchFamily="34" charset="0"/>
              </a:defRPr>
            </a:lvl6pPr>
            <a:lvl7pPr>
              <a:defRPr>
                <a:latin typeface="Calibri Light" panose="020F0302020204030204" pitchFamily="34" charset="0"/>
                <a:cs typeface="Calibri Light" panose="020F0302020204030204" pitchFamily="34" charset="0"/>
              </a:defRPr>
            </a:lvl7pPr>
            <a:lvl8pPr>
              <a:defRPr>
                <a:latin typeface="Calibri Light" panose="020F0302020204030204" pitchFamily="34" charset="0"/>
                <a:cs typeface="Calibri Light" panose="020F0302020204030204" pitchFamily="34" charset="0"/>
              </a:defRPr>
            </a:lvl8pPr>
            <a:lvl9pPr>
              <a:defRPr>
                <a:latin typeface="Calibri Light" panose="020F0302020204030204" pitchFamily="34" charset="0"/>
                <a:cs typeface="Calibri Light" panose="020F0302020204030204" pitchFamily="34" charset="0"/>
              </a:defRPr>
            </a:lvl9pPr>
          </a:lstStyle>
          <a:p>
            <a:pPr lvl="0"/>
            <a:r>
              <a:rPr lang="en-US" dirty="0"/>
              <a:t>First Level Heading</a:t>
            </a:r>
          </a:p>
          <a:p>
            <a:pPr lvl="1"/>
            <a:r>
              <a:rPr lang="en-US" dirty="0"/>
              <a:t>Add 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 </a:t>
            </a:r>
            <a:endParaRPr lang="en-GB" dirty="0"/>
          </a:p>
        </p:txBody>
      </p:sp>
      <p:sp>
        <p:nvSpPr>
          <p:cNvPr id="12" name="Text Placeholder 11">
            <a:extLst>
              <a:ext uri="{FF2B5EF4-FFF2-40B4-BE49-F238E27FC236}">
                <a16:creationId xmlns:a16="http://schemas.microsoft.com/office/drawing/2014/main" id="{5E8209D8-622A-4868-9E3A-BA1344D6CF06}"/>
              </a:ext>
            </a:extLst>
          </p:cNvPr>
          <p:cNvSpPr>
            <a:spLocks noGrp="1"/>
          </p:cNvSpPr>
          <p:nvPr>
            <p:ph type="body" sz="quarter" idx="14" hasCustomPrompt="1"/>
          </p:nvPr>
        </p:nvSpPr>
        <p:spPr>
          <a:xfrm>
            <a:off x="4736603" y="0"/>
            <a:ext cx="7455396" cy="6858000"/>
          </a:xfrm>
          <a:custGeom>
            <a:avLst/>
            <a:gdLst>
              <a:gd name="connsiteX0" fmla="*/ 0 w 6873496"/>
              <a:gd name="connsiteY0" fmla="*/ 0 h 6858000"/>
              <a:gd name="connsiteX1" fmla="*/ 6873496 w 6873496"/>
              <a:gd name="connsiteY1" fmla="*/ 0 h 6858000"/>
              <a:gd name="connsiteX2" fmla="*/ 6873496 w 6873496"/>
              <a:gd name="connsiteY2" fmla="*/ 2702626 h 6858000"/>
              <a:gd name="connsiteX3" fmla="*/ 6492648 w 6873496"/>
              <a:gd name="connsiteY3" fmla="*/ 3359543 h 6858000"/>
              <a:gd name="connsiteX4" fmla="*/ 6438448 w 6873496"/>
              <a:gd name="connsiteY4" fmla="*/ 3453094 h 6858000"/>
              <a:gd name="connsiteX5" fmla="*/ 6438448 w 6873496"/>
              <a:gd name="connsiteY5" fmla="*/ 3491915 h 6858000"/>
              <a:gd name="connsiteX6" fmla="*/ 6415957 w 6873496"/>
              <a:gd name="connsiteY6" fmla="*/ 3491915 h 6858000"/>
              <a:gd name="connsiteX7" fmla="*/ 4465777 w 6873496"/>
              <a:gd name="connsiteY7" fmla="*/ 6858000 h 6858000"/>
              <a:gd name="connsiteX8" fmla="*/ 3977804 w 6873496"/>
              <a:gd name="connsiteY8" fmla="*/ 6858000 h 6858000"/>
              <a:gd name="connsiteX9" fmla="*/ 1947696 w 6873496"/>
              <a:gd name="connsiteY9" fmla="*/ 33595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73496" h="6858000">
                <a:moveTo>
                  <a:pt x="0" y="0"/>
                </a:moveTo>
                <a:lnTo>
                  <a:pt x="6873496" y="0"/>
                </a:lnTo>
                <a:lnTo>
                  <a:pt x="6873496" y="2702626"/>
                </a:lnTo>
                <a:lnTo>
                  <a:pt x="6492648" y="3359543"/>
                </a:lnTo>
                <a:lnTo>
                  <a:pt x="6438448" y="3453094"/>
                </a:lnTo>
                <a:lnTo>
                  <a:pt x="6438448" y="3491915"/>
                </a:lnTo>
                <a:lnTo>
                  <a:pt x="6415957" y="3491915"/>
                </a:lnTo>
                <a:lnTo>
                  <a:pt x="4465777" y="6858000"/>
                </a:lnTo>
                <a:lnTo>
                  <a:pt x="3977804" y="6858000"/>
                </a:lnTo>
                <a:lnTo>
                  <a:pt x="1947696" y="3359543"/>
                </a:lnTo>
                <a:close/>
              </a:path>
            </a:pathLst>
          </a:custGeom>
          <a:solidFill>
            <a:schemeClr val="tx2"/>
          </a:solidFill>
        </p:spPr>
        <p:txBody>
          <a:bodyPr wrap="square" lIns="2412000" tIns="108000" rIns="1080000" bIns="828000" anchor="ctr">
            <a:noAutofit/>
          </a:bodyPr>
          <a:lstStyle>
            <a:lvl1pPr marL="90000" indent="-90000">
              <a:lnSpc>
                <a:spcPct val="100000"/>
              </a:lnSpc>
              <a:spcBef>
                <a:spcPts val="0"/>
              </a:spcBef>
              <a:spcAft>
                <a:spcPts val="0"/>
              </a:spcAft>
              <a:buFont typeface="Calibri" panose="020F0502020204030204" pitchFamily="34" charset="0"/>
              <a:buChar char="‘"/>
              <a:defRPr sz="2400">
                <a:solidFill>
                  <a:schemeClr val="bg1"/>
                </a:solidFill>
              </a:defRPr>
            </a:lvl1pPr>
            <a:lvl2pPr marL="90000">
              <a:spcBef>
                <a:spcPts val="0"/>
              </a:spcBef>
              <a:defRPr sz="2400">
                <a:solidFill>
                  <a:schemeClr val="bg1"/>
                </a:solidFill>
              </a:defRPr>
            </a:lvl2pPr>
            <a:lvl3pPr marL="90000" indent="0">
              <a:spcBef>
                <a:spcPts val="0"/>
              </a:spcBef>
              <a:buNone/>
              <a:defRPr sz="2400">
                <a:solidFill>
                  <a:schemeClr val="bg1"/>
                </a:solidFill>
              </a:defRPr>
            </a:lvl3pPr>
            <a:lvl4pPr marL="90000" indent="0">
              <a:spcBef>
                <a:spcPts val="0"/>
              </a:spcBef>
              <a:buNone/>
              <a:defRPr sz="2400">
                <a:solidFill>
                  <a:schemeClr val="bg1"/>
                </a:solidFill>
              </a:defRPr>
            </a:lvl4pPr>
            <a:lvl5pPr marL="90000">
              <a:spcBef>
                <a:spcPts val="0"/>
              </a:spcBef>
              <a:defRPr sz="2400">
                <a:solidFill>
                  <a:schemeClr val="bg1"/>
                </a:solidFill>
              </a:defRPr>
            </a:lvl5pPr>
            <a:lvl6pPr marL="90000">
              <a:spcBef>
                <a:spcPts val="0"/>
              </a:spcBef>
              <a:defRPr sz="2400">
                <a:solidFill>
                  <a:schemeClr val="bg1"/>
                </a:solidFill>
              </a:defRPr>
            </a:lvl6pPr>
            <a:lvl7pPr marL="90000">
              <a:spcBef>
                <a:spcPts val="0"/>
              </a:spcBef>
              <a:defRPr sz="2400">
                <a:solidFill>
                  <a:schemeClr val="bg1"/>
                </a:solidFill>
              </a:defRPr>
            </a:lvl7pPr>
            <a:lvl8pPr marL="90000">
              <a:spcBef>
                <a:spcPts val="0"/>
              </a:spcBef>
              <a:defRPr sz="2400">
                <a:solidFill>
                  <a:schemeClr val="bg1"/>
                </a:solidFill>
              </a:defRPr>
            </a:lvl8pPr>
            <a:lvl9pPr marL="90000">
              <a:spcBef>
                <a:spcPts val="0"/>
              </a:spcBef>
              <a:defRPr sz="2400">
                <a:solidFill>
                  <a:schemeClr val="bg1"/>
                </a:solidFill>
              </a:defRPr>
            </a:lvl9pPr>
          </a:lstStyle>
          <a:p>
            <a:pPr lvl="0"/>
            <a:r>
              <a:rPr lang="en-US" dirty="0"/>
              <a:t>Pull-out quote</a:t>
            </a:r>
          </a:p>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endParaRPr lang="en-AU" dirty="0"/>
          </a:p>
        </p:txBody>
      </p:sp>
      <p:sp>
        <p:nvSpPr>
          <p:cNvPr id="3" name="Date Placeholder 2"/>
          <p:cNvSpPr>
            <a:spLocks noGrp="1"/>
          </p:cNvSpPr>
          <p:nvPr>
            <p:ph type="dt" sz="half" idx="15"/>
          </p:nvPr>
        </p:nvSpPr>
        <p:spPr/>
        <p:txBody>
          <a:bodyPr/>
          <a:lstStyle/>
          <a:p>
            <a:endParaRPr lang="en-GB" dirty="0"/>
          </a:p>
        </p:txBody>
      </p:sp>
      <p:sp>
        <p:nvSpPr>
          <p:cNvPr id="5" name="Slide Number Placeholder 4"/>
          <p:cNvSpPr>
            <a:spLocks noGrp="1"/>
          </p:cNvSpPr>
          <p:nvPr>
            <p:ph type="sldNum" sz="quarter" idx="16"/>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8134596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6BD6C96-781C-4A3F-97CF-70B1B00818F8}"/>
              </a:ext>
            </a:extLst>
          </p:cNvPr>
          <p:cNvSpPr/>
          <p:nvPr userDrawn="1"/>
        </p:nvSpPr>
        <p:spPr>
          <a:xfrm>
            <a:off x="0" y="0"/>
            <a:ext cx="12191999"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p:txBody>
          <a:bodyPr/>
          <a:lstStyle>
            <a:lvl1pPr>
              <a:defRPr/>
            </a:lvl1pPr>
          </a:lstStyle>
          <a:p>
            <a:r>
              <a:rPr lang="en-US" dirty="0"/>
              <a:t>Table</a:t>
            </a:r>
            <a:endParaRPr lang="en-GB" dirty="0"/>
          </a:p>
        </p:txBody>
      </p:sp>
      <p:sp>
        <p:nvSpPr>
          <p:cNvPr id="5" name="Footer Placeholder 4"/>
          <p:cNvSpPr>
            <a:spLocks noGrp="1"/>
          </p:cNvSpPr>
          <p:nvPr>
            <p:ph type="ftr" sz="quarter" idx="11"/>
          </p:nvPr>
        </p:nvSpPr>
        <p:spPr/>
        <p:txBody>
          <a:bodyPr/>
          <a:lstStyle/>
          <a:p>
            <a:r>
              <a:rPr lang="en-AU"/>
              <a:t>Deakin University CRICOS Provider Code: 00113B</a:t>
            </a:r>
            <a:endParaRPr lang="en-GB"/>
          </a:p>
        </p:txBody>
      </p:sp>
      <p:sp>
        <p:nvSpPr>
          <p:cNvPr id="4" name="Table Placeholder 3">
            <a:extLst>
              <a:ext uri="{FF2B5EF4-FFF2-40B4-BE49-F238E27FC236}">
                <a16:creationId xmlns:a16="http://schemas.microsoft.com/office/drawing/2014/main" id="{D9448B89-E1A9-48D1-ACE5-F2C703E0A813}"/>
              </a:ext>
            </a:extLst>
          </p:cNvPr>
          <p:cNvSpPr>
            <a:spLocks noGrp="1"/>
          </p:cNvSpPr>
          <p:nvPr>
            <p:ph type="tbl" sz="quarter" idx="13"/>
          </p:nvPr>
        </p:nvSpPr>
        <p:spPr>
          <a:xfrm>
            <a:off x="600075" y="1878013"/>
            <a:ext cx="10083800" cy="3568700"/>
          </a:xfrm>
        </p:spPr>
        <p:txBody>
          <a:bodyPr/>
          <a:lstStyle>
            <a:lvl1pPr>
              <a:defRPr sz="1400">
                <a:solidFill>
                  <a:schemeClr val="tx1"/>
                </a:solidFill>
              </a:defRPr>
            </a:lvl1pPr>
          </a:lstStyle>
          <a:p>
            <a:r>
              <a:rPr lang="en-US" smtClean="0"/>
              <a:t>Click icon to add table</a:t>
            </a:r>
            <a:endParaRPr lang="en-GB" dirty="0"/>
          </a:p>
        </p:txBody>
      </p:sp>
      <p:sp>
        <p:nvSpPr>
          <p:cNvPr id="3" name="Date Placeholder 2"/>
          <p:cNvSpPr>
            <a:spLocks noGrp="1"/>
          </p:cNvSpPr>
          <p:nvPr>
            <p:ph type="dt" sz="half" idx="14"/>
          </p:nvPr>
        </p:nvSpPr>
        <p:spPr/>
        <p:txBody>
          <a:bodyPr/>
          <a:lstStyle/>
          <a:p>
            <a:endParaRPr lang="en-GB" dirty="0"/>
          </a:p>
        </p:txBody>
      </p:sp>
      <p:sp>
        <p:nvSpPr>
          <p:cNvPr id="6" name="Slide Number Placeholder 5"/>
          <p:cNvSpPr>
            <a:spLocks noGrp="1"/>
          </p:cNvSpPr>
          <p:nvPr>
            <p:ph type="sldNum" sz="quarter" idx="15"/>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3990215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B">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01BC1A6-FA88-4814-A368-FA1F0C3E5EF9}"/>
              </a:ext>
            </a:extLst>
          </p:cNvPr>
          <p:cNvSpPr/>
          <p:nvPr userDrawn="1"/>
        </p:nvSpPr>
        <p:spPr>
          <a:xfrm>
            <a:off x="0" y="0"/>
            <a:ext cx="12191999" cy="6858000"/>
          </a:xfrm>
          <a:prstGeom prst="rect">
            <a:avLst/>
          </a:prstGeom>
          <a:solidFill>
            <a:srgbClr val="3736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hasCustomPrompt="1"/>
          </p:nvPr>
        </p:nvSpPr>
        <p:spPr>
          <a:xfrm>
            <a:off x="403907" y="1122363"/>
            <a:ext cx="5040000" cy="1835208"/>
          </a:xfrm>
        </p:spPr>
        <p:txBody>
          <a:bodyPr anchor="b"/>
          <a:lstStyle>
            <a:lvl1pPr algn="l">
              <a:defRPr sz="4500" b="0">
                <a:solidFill>
                  <a:schemeClr val="bg1"/>
                </a:solidFill>
              </a:defRPr>
            </a:lvl1pPr>
          </a:lstStyle>
          <a:p>
            <a:r>
              <a:rPr lang="en-US" dirty="0"/>
              <a:t>Click to add title</a:t>
            </a:r>
            <a:endParaRPr lang="en-GB" dirty="0"/>
          </a:p>
        </p:txBody>
      </p:sp>
      <p:sp>
        <p:nvSpPr>
          <p:cNvPr id="3" name="Subtitle 2"/>
          <p:cNvSpPr>
            <a:spLocks noGrp="1"/>
          </p:cNvSpPr>
          <p:nvPr>
            <p:ph type="subTitle" idx="1" hasCustomPrompt="1"/>
          </p:nvPr>
        </p:nvSpPr>
        <p:spPr>
          <a:xfrm>
            <a:off x="403908" y="3051740"/>
            <a:ext cx="5040000" cy="2206060"/>
          </a:xfrm>
        </p:spPr>
        <p:txBody>
          <a:bodyPr/>
          <a:lstStyle>
            <a:lvl1pPr marL="0" indent="0" algn="l">
              <a:buNone/>
              <a:defRPr sz="2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endParaRPr lang="en-GB" dirty="0"/>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a:t>Deakin University CRICOS Provider Code: 00113B</a:t>
            </a:r>
            <a:endParaRPr lang="en-GB"/>
          </a:p>
        </p:txBody>
      </p:sp>
      <p:grpSp>
        <p:nvGrpSpPr>
          <p:cNvPr id="9" name="Group 8">
            <a:extLst>
              <a:ext uri="{FF2B5EF4-FFF2-40B4-BE49-F238E27FC236}">
                <a16:creationId xmlns:a16="http://schemas.microsoft.com/office/drawing/2014/main" id="{C1BCF969-F22E-4363-BD98-B53B34219A98}"/>
              </a:ext>
            </a:extLst>
          </p:cNvPr>
          <p:cNvGrpSpPr/>
          <p:nvPr userDrawn="1"/>
        </p:nvGrpSpPr>
        <p:grpSpPr>
          <a:xfrm>
            <a:off x="6875462" y="0"/>
            <a:ext cx="5316538" cy="6858000"/>
            <a:chOff x="6242051" y="0"/>
            <a:chExt cx="5316538" cy="6858000"/>
          </a:xfrm>
        </p:grpSpPr>
        <p:sp>
          <p:nvSpPr>
            <p:cNvPr id="10" name="Freeform 6">
              <a:extLst>
                <a:ext uri="{FF2B5EF4-FFF2-40B4-BE49-F238E27FC236}">
                  <a16:creationId xmlns:a16="http://schemas.microsoft.com/office/drawing/2014/main" id="{05E60E73-F1E3-409B-9111-F5BDA2C949A4}"/>
                </a:ext>
              </a:extLst>
            </p:cNvPr>
            <p:cNvSpPr>
              <a:spLocks/>
            </p:cNvSpPr>
            <p:nvPr userDrawn="1"/>
          </p:nvSpPr>
          <p:spPr bwMode="auto">
            <a:xfrm>
              <a:off x="6307138" y="0"/>
              <a:ext cx="5251450" cy="4816475"/>
            </a:xfrm>
            <a:custGeom>
              <a:avLst/>
              <a:gdLst>
                <a:gd name="T0" fmla="*/ 8701 w 16628"/>
                <a:gd name="T1" fmla="*/ 15209 h 15209"/>
                <a:gd name="T2" fmla="*/ 8701 w 16628"/>
                <a:gd name="T3" fmla="*/ 15209 h 15209"/>
                <a:gd name="T4" fmla="*/ 16628 w 16628"/>
                <a:gd name="T5" fmla="*/ 10101 h 15209"/>
                <a:gd name="T6" fmla="*/ 16628 w 16628"/>
                <a:gd name="T7" fmla="*/ 0 h 15209"/>
                <a:gd name="T8" fmla="*/ 0 w 16628"/>
                <a:gd name="T9" fmla="*/ 0 h 15209"/>
                <a:gd name="T10" fmla="*/ 0 w 16628"/>
                <a:gd name="T11" fmla="*/ 6508 h 15209"/>
                <a:gd name="T12" fmla="*/ 8701 w 16628"/>
                <a:gd name="T13" fmla="*/ 15209 h 15209"/>
              </a:gdLst>
              <a:ahLst/>
              <a:cxnLst>
                <a:cxn ang="0">
                  <a:pos x="T0" y="T1"/>
                </a:cxn>
                <a:cxn ang="0">
                  <a:pos x="T2" y="T3"/>
                </a:cxn>
                <a:cxn ang="0">
                  <a:pos x="T4" y="T5"/>
                </a:cxn>
                <a:cxn ang="0">
                  <a:pos x="T6" y="T7"/>
                </a:cxn>
                <a:cxn ang="0">
                  <a:pos x="T8" y="T9"/>
                </a:cxn>
                <a:cxn ang="0">
                  <a:pos x="T10" y="T11"/>
                </a:cxn>
                <a:cxn ang="0">
                  <a:pos x="T12" y="T13"/>
                </a:cxn>
              </a:cxnLst>
              <a:rect l="0" t="0" r="r" b="b"/>
              <a:pathLst>
                <a:path w="16628" h="15209">
                  <a:moveTo>
                    <a:pt x="8701" y="15209"/>
                  </a:moveTo>
                  <a:cubicBezTo>
                    <a:pt x="8701" y="15209"/>
                    <a:pt x="8701" y="15209"/>
                    <a:pt x="8701" y="15209"/>
                  </a:cubicBezTo>
                  <a:cubicBezTo>
                    <a:pt x="12225" y="15209"/>
                    <a:pt x="15260" y="13114"/>
                    <a:pt x="16628" y="10101"/>
                  </a:cubicBezTo>
                  <a:cubicBezTo>
                    <a:pt x="16628" y="0"/>
                    <a:pt x="16628" y="0"/>
                    <a:pt x="16628" y="0"/>
                  </a:cubicBezTo>
                  <a:cubicBezTo>
                    <a:pt x="0" y="0"/>
                    <a:pt x="0" y="0"/>
                    <a:pt x="0" y="0"/>
                  </a:cubicBezTo>
                  <a:cubicBezTo>
                    <a:pt x="0" y="6508"/>
                    <a:pt x="0" y="6508"/>
                    <a:pt x="0" y="6508"/>
                  </a:cubicBezTo>
                  <a:cubicBezTo>
                    <a:pt x="0" y="11314"/>
                    <a:pt x="3896" y="15209"/>
                    <a:pt x="8701" y="1520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7">
              <a:extLst>
                <a:ext uri="{FF2B5EF4-FFF2-40B4-BE49-F238E27FC236}">
                  <a16:creationId xmlns:a16="http://schemas.microsoft.com/office/drawing/2014/main" id="{5E1EC7C4-B361-4504-AACA-92C6878833E5}"/>
                </a:ext>
              </a:extLst>
            </p:cNvPr>
            <p:cNvSpPr>
              <a:spLocks/>
            </p:cNvSpPr>
            <p:nvPr userDrawn="1"/>
          </p:nvSpPr>
          <p:spPr bwMode="auto">
            <a:xfrm>
              <a:off x="6242051" y="4870450"/>
              <a:ext cx="5316538" cy="1987550"/>
            </a:xfrm>
            <a:custGeom>
              <a:avLst/>
              <a:gdLst>
                <a:gd name="T0" fmla="*/ 8906 w 16833"/>
                <a:gd name="T1" fmla="*/ 0 h 6279"/>
                <a:gd name="T2" fmla="*/ 0 w 16833"/>
                <a:gd name="T3" fmla="*/ 6279 h 6279"/>
                <a:gd name="T4" fmla="*/ 16833 w 16833"/>
                <a:gd name="T5" fmla="*/ 6279 h 6279"/>
                <a:gd name="T6" fmla="*/ 16833 w 16833"/>
                <a:gd name="T7" fmla="*/ 4302 h 6279"/>
                <a:gd name="T8" fmla="*/ 8906 w 16833"/>
                <a:gd name="T9" fmla="*/ 0 h 6279"/>
              </a:gdLst>
              <a:ahLst/>
              <a:cxnLst>
                <a:cxn ang="0">
                  <a:pos x="T0" y="T1"/>
                </a:cxn>
                <a:cxn ang="0">
                  <a:pos x="T2" y="T3"/>
                </a:cxn>
                <a:cxn ang="0">
                  <a:pos x="T4" y="T5"/>
                </a:cxn>
                <a:cxn ang="0">
                  <a:pos x="T6" y="T7"/>
                </a:cxn>
                <a:cxn ang="0">
                  <a:pos x="T8" y="T9"/>
                </a:cxn>
              </a:cxnLst>
              <a:rect l="0" t="0" r="r" b="b"/>
              <a:pathLst>
                <a:path w="16833" h="6279">
                  <a:moveTo>
                    <a:pt x="8906" y="0"/>
                  </a:moveTo>
                  <a:cubicBezTo>
                    <a:pt x="4799" y="0"/>
                    <a:pt x="1304" y="2619"/>
                    <a:pt x="0" y="6279"/>
                  </a:cubicBezTo>
                  <a:cubicBezTo>
                    <a:pt x="16833" y="6279"/>
                    <a:pt x="16833" y="6279"/>
                    <a:pt x="16833" y="6279"/>
                  </a:cubicBezTo>
                  <a:cubicBezTo>
                    <a:pt x="16833" y="4302"/>
                    <a:pt x="16833" y="4302"/>
                    <a:pt x="16833" y="4302"/>
                  </a:cubicBezTo>
                  <a:cubicBezTo>
                    <a:pt x="15147" y="1712"/>
                    <a:pt x="12227" y="0"/>
                    <a:pt x="8906"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95790" y="3720397"/>
            <a:ext cx="2165745" cy="2165745"/>
          </a:xfrm>
          <a:prstGeom prst="rect">
            <a:avLst/>
          </a:prstGeom>
        </p:spPr>
      </p:pic>
      <p:pic>
        <p:nvPicPr>
          <p:cNvPr id="16" name="Picture 15"/>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03907" y="5655284"/>
            <a:ext cx="493409" cy="691869"/>
          </a:xfrm>
          <a:prstGeom prst="rect">
            <a:avLst/>
          </a:prstGeom>
        </p:spPr>
      </p:pic>
      <p:sp>
        <p:nvSpPr>
          <p:cNvPr id="4" name="Date Placeholder 3"/>
          <p:cNvSpPr>
            <a:spLocks noGrp="1"/>
          </p:cNvSpPr>
          <p:nvPr>
            <p:ph type="dt" sz="half" idx="12"/>
          </p:nvPr>
        </p:nvSpPr>
        <p:spPr/>
        <p:txBody>
          <a:bodyPr/>
          <a:lstStyle/>
          <a:p>
            <a:endParaRPr lang="en-GB" dirty="0"/>
          </a:p>
        </p:txBody>
      </p:sp>
      <p:sp>
        <p:nvSpPr>
          <p:cNvPr id="6" name="Slide Number Placeholder 5"/>
          <p:cNvSpPr>
            <a:spLocks noGrp="1"/>
          </p:cNvSpPr>
          <p:nvPr>
            <p:ph type="sldNum" sz="quarter" idx="13"/>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2608369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6BD6C96-781C-4A3F-97CF-70B1B00818F8}"/>
              </a:ext>
            </a:extLst>
          </p:cNvPr>
          <p:cNvSpPr/>
          <p:nvPr userDrawn="1"/>
        </p:nvSpPr>
        <p:spPr>
          <a:xfrm>
            <a:off x="0" y="0"/>
            <a:ext cx="12191999"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p:txBody>
          <a:bodyPr/>
          <a:lstStyle>
            <a:lvl1pPr>
              <a:defRPr/>
            </a:lvl1pPr>
          </a:lstStyle>
          <a:p>
            <a:r>
              <a:rPr lang="en-US" dirty="0"/>
              <a:t>One Chart</a:t>
            </a:r>
            <a:endParaRPr lang="en-GB" dirty="0"/>
          </a:p>
        </p:txBody>
      </p:sp>
      <p:sp>
        <p:nvSpPr>
          <p:cNvPr id="5" name="Footer Placeholder 4"/>
          <p:cNvSpPr>
            <a:spLocks noGrp="1"/>
          </p:cNvSpPr>
          <p:nvPr>
            <p:ph type="ftr" sz="quarter" idx="11"/>
          </p:nvPr>
        </p:nvSpPr>
        <p:spPr/>
        <p:txBody>
          <a:bodyPr/>
          <a:lstStyle/>
          <a:p>
            <a:r>
              <a:rPr lang="en-AU"/>
              <a:t>Deakin University CRICOS Provider Code: 00113B</a:t>
            </a:r>
            <a:endParaRPr lang="en-GB"/>
          </a:p>
        </p:txBody>
      </p:sp>
      <p:sp>
        <p:nvSpPr>
          <p:cNvPr id="8" name="Chart Placeholder 5">
            <a:extLst>
              <a:ext uri="{FF2B5EF4-FFF2-40B4-BE49-F238E27FC236}">
                <a16:creationId xmlns:a16="http://schemas.microsoft.com/office/drawing/2014/main" id="{C30153EA-3427-4574-AE3C-5EC559671C53}"/>
              </a:ext>
            </a:extLst>
          </p:cNvPr>
          <p:cNvSpPr>
            <a:spLocks noGrp="1"/>
          </p:cNvSpPr>
          <p:nvPr>
            <p:ph type="chart" sz="quarter" idx="14"/>
          </p:nvPr>
        </p:nvSpPr>
        <p:spPr>
          <a:xfrm>
            <a:off x="600074" y="1230122"/>
            <a:ext cx="10083801" cy="4197542"/>
          </a:xfrm>
        </p:spPr>
        <p:txBody>
          <a:bodyPr/>
          <a:lstStyle>
            <a:lvl1pPr>
              <a:defRPr sz="1400">
                <a:solidFill>
                  <a:schemeClr val="tx1"/>
                </a:solidFill>
              </a:defRPr>
            </a:lvl1pPr>
          </a:lstStyle>
          <a:p>
            <a:r>
              <a:rPr lang="en-US" smtClean="0"/>
              <a:t>Click icon to add chart</a:t>
            </a:r>
            <a:endParaRPr lang="en-GB"/>
          </a:p>
        </p:txBody>
      </p:sp>
      <p:sp>
        <p:nvSpPr>
          <p:cNvPr id="3" name="Date Placeholder 2"/>
          <p:cNvSpPr>
            <a:spLocks noGrp="1"/>
          </p:cNvSpPr>
          <p:nvPr>
            <p:ph type="dt" sz="half" idx="15"/>
          </p:nvPr>
        </p:nvSpPr>
        <p:spPr/>
        <p:txBody>
          <a:bodyPr/>
          <a:lstStyle/>
          <a:p>
            <a:endParaRPr lang="en-GB" dirty="0"/>
          </a:p>
        </p:txBody>
      </p:sp>
      <p:sp>
        <p:nvSpPr>
          <p:cNvPr id="4" name="Slide Number Placeholder 3"/>
          <p:cNvSpPr>
            <a:spLocks noGrp="1"/>
          </p:cNvSpPr>
          <p:nvPr>
            <p:ph type="sldNum" sz="quarter" idx="16"/>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34972322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har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6BD6C96-781C-4A3F-97CF-70B1B00818F8}"/>
              </a:ext>
            </a:extLst>
          </p:cNvPr>
          <p:cNvSpPr/>
          <p:nvPr userDrawn="1"/>
        </p:nvSpPr>
        <p:spPr>
          <a:xfrm>
            <a:off x="0" y="0"/>
            <a:ext cx="12191999"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p:txBody>
          <a:bodyPr/>
          <a:lstStyle>
            <a:lvl1pPr>
              <a:defRPr/>
            </a:lvl1pPr>
          </a:lstStyle>
          <a:p>
            <a:r>
              <a:rPr lang="en-US" dirty="0"/>
              <a:t>Two Charts</a:t>
            </a:r>
            <a:endParaRPr lang="en-GB" dirty="0"/>
          </a:p>
        </p:txBody>
      </p:sp>
      <p:sp>
        <p:nvSpPr>
          <p:cNvPr id="5" name="Footer Placeholder 4"/>
          <p:cNvSpPr>
            <a:spLocks noGrp="1"/>
          </p:cNvSpPr>
          <p:nvPr>
            <p:ph type="ftr" sz="quarter" idx="11"/>
          </p:nvPr>
        </p:nvSpPr>
        <p:spPr/>
        <p:txBody>
          <a:bodyPr/>
          <a:lstStyle/>
          <a:p>
            <a:r>
              <a:rPr lang="en-AU"/>
              <a:t>Deakin University CRICOS Provider Code: 00113B</a:t>
            </a:r>
            <a:endParaRPr lang="en-GB"/>
          </a:p>
        </p:txBody>
      </p:sp>
      <p:sp>
        <p:nvSpPr>
          <p:cNvPr id="6" name="Chart Placeholder 5">
            <a:extLst>
              <a:ext uri="{FF2B5EF4-FFF2-40B4-BE49-F238E27FC236}">
                <a16:creationId xmlns:a16="http://schemas.microsoft.com/office/drawing/2014/main" id="{23A387DA-AE79-4488-A710-E2CB8440BAE5}"/>
              </a:ext>
            </a:extLst>
          </p:cNvPr>
          <p:cNvSpPr>
            <a:spLocks noGrp="1"/>
          </p:cNvSpPr>
          <p:nvPr>
            <p:ph type="chart" sz="quarter" idx="14"/>
          </p:nvPr>
        </p:nvSpPr>
        <p:spPr>
          <a:xfrm>
            <a:off x="600074" y="1230122"/>
            <a:ext cx="4650351" cy="4197542"/>
          </a:xfrm>
        </p:spPr>
        <p:txBody>
          <a:bodyPr/>
          <a:lstStyle>
            <a:lvl1pPr>
              <a:defRPr sz="1400">
                <a:solidFill>
                  <a:schemeClr val="tx1"/>
                </a:solidFill>
              </a:defRPr>
            </a:lvl1pPr>
          </a:lstStyle>
          <a:p>
            <a:r>
              <a:rPr lang="en-US" smtClean="0"/>
              <a:t>Click icon to add chart</a:t>
            </a:r>
            <a:endParaRPr lang="en-GB"/>
          </a:p>
        </p:txBody>
      </p:sp>
      <p:sp>
        <p:nvSpPr>
          <p:cNvPr id="8" name="Chart Placeholder 5">
            <a:extLst>
              <a:ext uri="{FF2B5EF4-FFF2-40B4-BE49-F238E27FC236}">
                <a16:creationId xmlns:a16="http://schemas.microsoft.com/office/drawing/2014/main" id="{E458C3C2-CF33-4CB9-8804-AE329310D4BD}"/>
              </a:ext>
            </a:extLst>
          </p:cNvPr>
          <p:cNvSpPr>
            <a:spLocks noGrp="1"/>
          </p:cNvSpPr>
          <p:nvPr>
            <p:ph type="chart" sz="quarter" idx="15"/>
          </p:nvPr>
        </p:nvSpPr>
        <p:spPr>
          <a:xfrm>
            <a:off x="6053496" y="1230122"/>
            <a:ext cx="4650351" cy="4197542"/>
          </a:xfrm>
        </p:spPr>
        <p:txBody>
          <a:bodyPr/>
          <a:lstStyle>
            <a:lvl1pPr>
              <a:defRPr sz="1400">
                <a:solidFill>
                  <a:schemeClr val="tx1"/>
                </a:solidFill>
              </a:defRPr>
            </a:lvl1pPr>
          </a:lstStyle>
          <a:p>
            <a:r>
              <a:rPr lang="en-US" smtClean="0"/>
              <a:t>Click icon to add chart</a:t>
            </a:r>
            <a:endParaRPr lang="en-GB"/>
          </a:p>
        </p:txBody>
      </p:sp>
      <p:sp>
        <p:nvSpPr>
          <p:cNvPr id="3" name="Date Placeholder 2"/>
          <p:cNvSpPr>
            <a:spLocks noGrp="1"/>
          </p:cNvSpPr>
          <p:nvPr>
            <p:ph type="dt" sz="half" idx="16"/>
          </p:nvPr>
        </p:nvSpPr>
        <p:spPr/>
        <p:txBody>
          <a:bodyPr/>
          <a:lstStyle/>
          <a:p>
            <a:endParaRPr lang="en-GB" dirty="0"/>
          </a:p>
        </p:txBody>
      </p:sp>
      <p:sp>
        <p:nvSpPr>
          <p:cNvPr id="4" name="Slide Number Placeholder 3"/>
          <p:cNvSpPr>
            <a:spLocks noGrp="1"/>
          </p:cNvSpPr>
          <p:nvPr>
            <p:ph type="sldNum" sz="quarter" idx="17"/>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18756451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6BD6C96-781C-4A3F-97CF-70B1B00818F8}"/>
              </a:ext>
            </a:extLst>
          </p:cNvPr>
          <p:cNvSpPr/>
          <p:nvPr userDrawn="1"/>
        </p:nvSpPr>
        <p:spPr>
          <a:xfrm>
            <a:off x="0" y="0"/>
            <a:ext cx="12191999"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p:txBody>
          <a:bodyPr/>
          <a:lstStyle>
            <a:lvl1pPr>
              <a:defRPr/>
            </a:lvl1pPr>
          </a:lstStyle>
          <a:p>
            <a:r>
              <a:rPr lang="en-US" dirty="0"/>
              <a:t>SmartArt</a:t>
            </a:r>
            <a:endParaRPr lang="en-GB" dirty="0"/>
          </a:p>
        </p:txBody>
      </p:sp>
      <p:sp>
        <p:nvSpPr>
          <p:cNvPr id="5" name="Footer Placeholder 4"/>
          <p:cNvSpPr>
            <a:spLocks noGrp="1"/>
          </p:cNvSpPr>
          <p:nvPr>
            <p:ph type="ftr" sz="quarter" idx="11"/>
          </p:nvPr>
        </p:nvSpPr>
        <p:spPr/>
        <p:txBody>
          <a:bodyPr/>
          <a:lstStyle/>
          <a:p>
            <a:r>
              <a:rPr lang="en-AU"/>
              <a:t>Deakin University CRICOS Provider Code: 00113B</a:t>
            </a:r>
            <a:endParaRPr lang="en-GB"/>
          </a:p>
        </p:txBody>
      </p:sp>
      <p:sp>
        <p:nvSpPr>
          <p:cNvPr id="4" name="SmartArt Placeholder 3">
            <a:extLst>
              <a:ext uri="{FF2B5EF4-FFF2-40B4-BE49-F238E27FC236}">
                <a16:creationId xmlns:a16="http://schemas.microsoft.com/office/drawing/2014/main" id="{33CEEB8A-45DE-442C-B018-839DF31F2C9D}"/>
              </a:ext>
            </a:extLst>
          </p:cNvPr>
          <p:cNvSpPr>
            <a:spLocks noGrp="1"/>
          </p:cNvSpPr>
          <p:nvPr>
            <p:ph type="dgm" sz="quarter" idx="15"/>
          </p:nvPr>
        </p:nvSpPr>
        <p:spPr>
          <a:xfrm>
            <a:off x="600075" y="1230313"/>
            <a:ext cx="10083800" cy="4197351"/>
          </a:xfrm>
        </p:spPr>
        <p:txBody>
          <a:bodyPr lIns="144000" tIns="108000"/>
          <a:lstStyle>
            <a:lvl1pPr>
              <a:defRPr sz="1400">
                <a:solidFill>
                  <a:schemeClr val="tx1"/>
                </a:solidFill>
              </a:defRPr>
            </a:lvl1pPr>
          </a:lstStyle>
          <a:p>
            <a:r>
              <a:rPr lang="en-US" smtClean="0"/>
              <a:t>Click icon to add SmartArt graphic</a:t>
            </a:r>
            <a:endParaRPr lang="en-GB" dirty="0"/>
          </a:p>
        </p:txBody>
      </p:sp>
      <p:sp>
        <p:nvSpPr>
          <p:cNvPr id="3" name="Date Placeholder 2"/>
          <p:cNvSpPr>
            <a:spLocks noGrp="1"/>
          </p:cNvSpPr>
          <p:nvPr>
            <p:ph type="dt" sz="half" idx="16"/>
          </p:nvPr>
        </p:nvSpPr>
        <p:spPr/>
        <p:txBody>
          <a:bodyPr/>
          <a:lstStyle/>
          <a:p>
            <a:endParaRPr lang="en-GB" dirty="0"/>
          </a:p>
        </p:txBody>
      </p:sp>
      <p:sp>
        <p:nvSpPr>
          <p:cNvPr id="6" name="Slide Number Placeholder 5"/>
          <p:cNvSpPr>
            <a:spLocks noGrp="1"/>
          </p:cNvSpPr>
          <p:nvPr>
            <p:ph type="sldNum" sz="quarter" idx="17"/>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33717683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Graphic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6BD6C96-781C-4A3F-97CF-70B1B00818F8}"/>
              </a:ext>
            </a:extLst>
          </p:cNvPr>
          <p:cNvSpPr/>
          <p:nvPr userDrawn="1"/>
        </p:nvSpPr>
        <p:spPr>
          <a:xfrm>
            <a:off x="0" y="0"/>
            <a:ext cx="12191999"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p:txBody>
          <a:bodyPr/>
          <a:lstStyle>
            <a:lvl1pPr>
              <a:defRPr/>
            </a:lvl1pPr>
          </a:lstStyle>
          <a:p>
            <a:r>
              <a:rPr lang="en-US" dirty="0"/>
              <a:t>Custom Graphics</a:t>
            </a:r>
            <a:endParaRPr lang="en-GB" dirty="0"/>
          </a:p>
        </p:txBody>
      </p:sp>
      <p:sp>
        <p:nvSpPr>
          <p:cNvPr id="5" name="Footer Placeholder 4"/>
          <p:cNvSpPr>
            <a:spLocks noGrp="1"/>
          </p:cNvSpPr>
          <p:nvPr>
            <p:ph type="ftr" sz="quarter" idx="11"/>
          </p:nvPr>
        </p:nvSpPr>
        <p:spPr/>
        <p:txBody>
          <a:bodyPr/>
          <a:lstStyle/>
          <a:p>
            <a:r>
              <a:rPr lang="en-AU"/>
              <a:t>Deakin University CRICOS Provider Code: 00113B</a:t>
            </a:r>
            <a:endParaRPr lang="en-GB"/>
          </a:p>
        </p:txBody>
      </p:sp>
      <p:sp>
        <p:nvSpPr>
          <p:cNvPr id="4" name="Text Placeholder 3">
            <a:extLst>
              <a:ext uri="{FF2B5EF4-FFF2-40B4-BE49-F238E27FC236}">
                <a16:creationId xmlns:a16="http://schemas.microsoft.com/office/drawing/2014/main" id="{DD279792-438F-4540-B064-59FF4CB006E5}"/>
              </a:ext>
            </a:extLst>
          </p:cNvPr>
          <p:cNvSpPr>
            <a:spLocks noGrp="1"/>
          </p:cNvSpPr>
          <p:nvPr>
            <p:ph type="body" sz="quarter" idx="12" hasCustomPrompt="1"/>
          </p:nvPr>
        </p:nvSpPr>
        <p:spPr>
          <a:xfrm>
            <a:off x="591527" y="1406942"/>
            <a:ext cx="3960000" cy="792000"/>
          </a:xfrm>
          <a:solidFill>
            <a:schemeClr val="tx1"/>
          </a:solidFill>
        </p:spPr>
        <p:txBody>
          <a:bodyPr lIns="144000" tIns="144000" rIns="144000" bIns="144000"/>
          <a:lstStyle>
            <a:lvl1pPr>
              <a:spcBef>
                <a:spcPts val="0"/>
              </a:spcBef>
              <a:spcAft>
                <a:spcPts val="0"/>
              </a:spcAft>
              <a:defRPr sz="1800" b="1">
                <a:solidFill>
                  <a:schemeClr val="bg2"/>
                </a:solidFill>
              </a:defRPr>
            </a:lvl1pPr>
            <a:lvl2pPr>
              <a:spcBef>
                <a:spcPts val="0"/>
              </a:spcBef>
              <a:defRPr>
                <a:solidFill>
                  <a:schemeClr val="bg2"/>
                </a:solidFill>
              </a:defRPr>
            </a:lvl2pPr>
            <a:lvl3pPr>
              <a:spcBef>
                <a:spcPts val="0"/>
              </a:spcBef>
              <a:defRPr>
                <a:solidFill>
                  <a:schemeClr val="bg2"/>
                </a:solidFill>
              </a:defRPr>
            </a:lvl3pPr>
            <a:lvl4pPr>
              <a:spcBef>
                <a:spcPts val="0"/>
              </a:spcBef>
              <a:defRPr>
                <a:solidFill>
                  <a:schemeClr val="bg2"/>
                </a:solidFill>
              </a:defRPr>
            </a:lvl4pPr>
            <a:lvl5pPr>
              <a:spcBef>
                <a:spcPts val="0"/>
              </a:spcBef>
              <a:defRPr>
                <a:solidFill>
                  <a:schemeClr val="bg2"/>
                </a:solidFill>
              </a:defRPr>
            </a:lvl5pPr>
          </a:lstStyle>
          <a:p>
            <a:pPr lvl="0"/>
            <a:r>
              <a:rPr lang="en-US" dirty="0"/>
              <a:t>Click to add text</a:t>
            </a:r>
          </a:p>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Text Placeholder 3">
            <a:extLst>
              <a:ext uri="{FF2B5EF4-FFF2-40B4-BE49-F238E27FC236}">
                <a16:creationId xmlns:a16="http://schemas.microsoft.com/office/drawing/2014/main" id="{60303E1E-61F6-443C-A0F7-1058BB4E43B1}"/>
              </a:ext>
            </a:extLst>
          </p:cNvPr>
          <p:cNvSpPr>
            <a:spLocks noGrp="1"/>
          </p:cNvSpPr>
          <p:nvPr>
            <p:ph type="body" sz="quarter" idx="13" hasCustomPrompt="1"/>
          </p:nvPr>
        </p:nvSpPr>
        <p:spPr>
          <a:xfrm>
            <a:off x="591527" y="2313853"/>
            <a:ext cx="3960000" cy="792000"/>
          </a:xfrm>
          <a:solidFill>
            <a:schemeClr val="tx2"/>
          </a:solidFill>
        </p:spPr>
        <p:txBody>
          <a:bodyPr lIns="144000" tIns="144000" rIns="144000" bIns="144000"/>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tx1"/>
                </a:solidFill>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dirty="0"/>
              <a:t>Click to add text</a:t>
            </a:r>
          </a:p>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ext Placeholder 3">
            <a:extLst>
              <a:ext uri="{FF2B5EF4-FFF2-40B4-BE49-F238E27FC236}">
                <a16:creationId xmlns:a16="http://schemas.microsoft.com/office/drawing/2014/main" id="{E2A84125-9005-4533-BECC-81A7366A665C}"/>
              </a:ext>
            </a:extLst>
          </p:cNvPr>
          <p:cNvSpPr>
            <a:spLocks noGrp="1"/>
          </p:cNvSpPr>
          <p:nvPr>
            <p:ph type="body" sz="quarter" idx="14" hasCustomPrompt="1"/>
          </p:nvPr>
        </p:nvSpPr>
        <p:spPr>
          <a:xfrm>
            <a:off x="591527" y="3220764"/>
            <a:ext cx="3960000" cy="792000"/>
          </a:xfrm>
          <a:solidFill>
            <a:schemeClr val="bg1"/>
          </a:solidFill>
          <a:ln w="25400">
            <a:solidFill>
              <a:schemeClr val="accent1"/>
            </a:solidFill>
          </a:ln>
        </p:spPr>
        <p:txBody>
          <a:bodyPr lIns="144000" tIns="144000" rIns="144000" bIns="144000" anchor="ctr" anchorCtr="0"/>
          <a:lstStyle>
            <a:lvl1pPr algn="ctr">
              <a:spcBef>
                <a:spcPts val="0"/>
              </a:spcBef>
              <a:spcAft>
                <a:spcPts val="0"/>
              </a:spcAft>
              <a:defRPr sz="1800" b="1">
                <a:solidFill>
                  <a:schemeClr val="tx1"/>
                </a:solidFill>
              </a:defRPr>
            </a:lvl1pPr>
            <a:lvl2pPr algn="ctr">
              <a:spcBef>
                <a:spcPts val="0"/>
              </a:spcBef>
              <a:defRPr>
                <a:solidFill>
                  <a:schemeClr val="tx1"/>
                </a:solidFill>
              </a:defRPr>
            </a:lvl2pPr>
            <a:lvl3pPr marL="0" indent="0" algn="ctr">
              <a:spcBef>
                <a:spcPts val="0"/>
              </a:spcBef>
              <a:buNone/>
              <a:defRPr>
                <a:solidFill>
                  <a:schemeClr val="tx1"/>
                </a:solidFill>
              </a:defRPr>
            </a:lvl3pPr>
            <a:lvl4pPr marL="0" indent="0" algn="ctr">
              <a:spcBef>
                <a:spcPts val="0"/>
              </a:spcBef>
              <a:buNone/>
              <a:defRPr>
                <a:solidFill>
                  <a:schemeClr val="tx1"/>
                </a:solidFill>
              </a:defRPr>
            </a:lvl4pPr>
            <a:lvl5pPr algn="ctr">
              <a:spcBef>
                <a:spcPts val="0"/>
              </a:spcBef>
              <a:defRPr>
                <a:solidFill>
                  <a:schemeClr val="tx1"/>
                </a:solidFill>
              </a:defRPr>
            </a:lvl5pPr>
          </a:lstStyle>
          <a:p>
            <a:pPr lvl="0"/>
            <a:r>
              <a:rPr lang="en-US" dirty="0"/>
              <a:t>Click to add text</a:t>
            </a:r>
          </a:p>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2" name="Text Placeholder 3">
            <a:extLst>
              <a:ext uri="{FF2B5EF4-FFF2-40B4-BE49-F238E27FC236}">
                <a16:creationId xmlns:a16="http://schemas.microsoft.com/office/drawing/2014/main" id="{26813962-FD3C-4FB9-B491-C767A671C6A8}"/>
              </a:ext>
            </a:extLst>
          </p:cNvPr>
          <p:cNvSpPr>
            <a:spLocks noGrp="1"/>
          </p:cNvSpPr>
          <p:nvPr>
            <p:ph type="body" sz="quarter" idx="15" hasCustomPrompt="1"/>
          </p:nvPr>
        </p:nvSpPr>
        <p:spPr>
          <a:xfrm>
            <a:off x="591527" y="4127675"/>
            <a:ext cx="3960000" cy="792000"/>
          </a:xfrm>
          <a:solidFill>
            <a:schemeClr val="bg1"/>
          </a:solidFill>
          <a:ln w="25400">
            <a:noFill/>
          </a:ln>
        </p:spPr>
        <p:txBody>
          <a:bodyPr lIns="144000" tIns="144000" rIns="144000" bIns="144000"/>
          <a:lstStyle>
            <a:lvl1pPr algn="ctr">
              <a:spcBef>
                <a:spcPts val="0"/>
              </a:spcBef>
              <a:spcAft>
                <a:spcPts val="0"/>
              </a:spcAft>
              <a:defRPr sz="1800" b="1">
                <a:solidFill>
                  <a:schemeClr val="tx1"/>
                </a:solidFill>
              </a:defRPr>
            </a:lvl1pPr>
            <a:lvl2pPr algn="ctr">
              <a:spcBef>
                <a:spcPts val="0"/>
              </a:spcBef>
              <a:defRPr>
                <a:solidFill>
                  <a:schemeClr val="tx1"/>
                </a:solidFill>
              </a:defRPr>
            </a:lvl2pPr>
            <a:lvl3pPr marL="0" indent="0" algn="ctr">
              <a:spcBef>
                <a:spcPts val="0"/>
              </a:spcBef>
              <a:buNone/>
              <a:defRPr>
                <a:solidFill>
                  <a:schemeClr val="tx1"/>
                </a:solidFill>
              </a:defRPr>
            </a:lvl3pPr>
            <a:lvl4pPr marL="0" indent="0" algn="ctr">
              <a:spcBef>
                <a:spcPts val="0"/>
              </a:spcBef>
              <a:buNone/>
              <a:defRPr>
                <a:solidFill>
                  <a:schemeClr val="tx1"/>
                </a:solidFill>
              </a:defRPr>
            </a:lvl4pPr>
            <a:lvl5pPr algn="ctr">
              <a:spcBef>
                <a:spcPts val="0"/>
              </a:spcBef>
              <a:defRPr>
                <a:solidFill>
                  <a:schemeClr val="tx1"/>
                </a:solidFill>
              </a:defRPr>
            </a:lvl5pPr>
          </a:lstStyle>
          <a:p>
            <a:pPr lvl="0"/>
            <a:r>
              <a:rPr lang="en-US" dirty="0"/>
              <a:t>Click to add text</a:t>
            </a:r>
          </a:p>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3" name="Text Placeholder 3">
            <a:extLst>
              <a:ext uri="{FF2B5EF4-FFF2-40B4-BE49-F238E27FC236}">
                <a16:creationId xmlns:a16="http://schemas.microsoft.com/office/drawing/2014/main" id="{4D7DFDB3-DCB5-4B48-9EEA-A4734FB47415}"/>
              </a:ext>
            </a:extLst>
          </p:cNvPr>
          <p:cNvSpPr>
            <a:spLocks noGrp="1"/>
          </p:cNvSpPr>
          <p:nvPr>
            <p:ph type="body" sz="quarter" idx="16" hasCustomPrompt="1"/>
          </p:nvPr>
        </p:nvSpPr>
        <p:spPr>
          <a:xfrm>
            <a:off x="591527" y="5034586"/>
            <a:ext cx="3960000" cy="792000"/>
          </a:xfrm>
          <a:noFill/>
        </p:spPr>
        <p:txBody>
          <a:bodyPr lIns="144000" tIns="144000" rIns="144000" bIns="144000"/>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tx1"/>
                </a:solidFill>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dirty="0"/>
              <a:t>Click to add text</a:t>
            </a:r>
          </a:p>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Date Placeholder 2"/>
          <p:cNvSpPr>
            <a:spLocks noGrp="1"/>
          </p:cNvSpPr>
          <p:nvPr>
            <p:ph type="dt" sz="half" idx="17"/>
          </p:nvPr>
        </p:nvSpPr>
        <p:spPr/>
        <p:txBody>
          <a:bodyPr/>
          <a:lstStyle/>
          <a:p>
            <a:endParaRPr lang="en-GB" dirty="0"/>
          </a:p>
        </p:txBody>
      </p:sp>
      <p:sp>
        <p:nvSpPr>
          <p:cNvPr id="6" name="Slide Number Placeholder 5"/>
          <p:cNvSpPr>
            <a:spLocks noGrp="1"/>
          </p:cNvSpPr>
          <p:nvPr>
            <p:ph type="sldNum" sz="quarter" idx="18"/>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39276062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6BD6C96-781C-4A3F-97CF-70B1B00818F8}"/>
              </a:ext>
            </a:extLst>
          </p:cNvPr>
          <p:cNvSpPr/>
          <p:nvPr userDrawn="1"/>
        </p:nvSpPr>
        <p:spPr>
          <a:xfrm>
            <a:off x="0" y="0"/>
            <a:ext cx="12191999"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ooter Placeholder 4"/>
          <p:cNvSpPr>
            <a:spLocks noGrp="1"/>
          </p:cNvSpPr>
          <p:nvPr>
            <p:ph type="ftr" sz="quarter" idx="11"/>
          </p:nvPr>
        </p:nvSpPr>
        <p:spPr/>
        <p:txBody>
          <a:bodyPr/>
          <a:lstStyle/>
          <a:p>
            <a:r>
              <a:rPr lang="en-AU"/>
              <a:t>Deakin University CRICOS Provider Code: 00113B</a:t>
            </a:r>
            <a:endParaRPr lang="en-GB"/>
          </a:p>
        </p:txBody>
      </p:sp>
      <p:sp>
        <p:nvSpPr>
          <p:cNvPr id="8" name="Text Placeholder 7">
            <a:extLst>
              <a:ext uri="{FF2B5EF4-FFF2-40B4-BE49-F238E27FC236}">
                <a16:creationId xmlns:a16="http://schemas.microsoft.com/office/drawing/2014/main" id="{F085DE56-C228-4F1A-AD46-9A998DCBDF74}"/>
              </a:ext>
            </a:extLst>
          </p:cNvPr>
          <p:cNvSpPr>
            <a:spLocks noGrp="1"/>
          </p:cNvSpPr>
          <p:nvPr>
            <p:ph type="body" sz="quarter" idx="12"/>
          </p:nvPr>
        </p:nvSpPr>
        <p:spPr>
          <a:xfrm>
            <a:off x="2337968" y="1594348"/>
            <a:ext cx="3379544" cy="1485472"/>
          </a:xfrm>
          <a:prstGeom prst="wedgeRoundRectCallout">
            <a:avLst>
              <a:gd name="adj1" fmla="val 40118"/>
              <a:gd name="adj2" fmla="val 73896"/>
              <a:gd name="adj3" fmla="val 16667"/>
            </a:avLst>
          </a:prstGeom>
          <a:solidFill>
            <a:schemeClr val="accent2"/>
          </a:solidFill>
        </p:spPr>
        <p:txBody>
          <a:bodyPr/>
          <a:lstStyle>
            <a:lvl1pPr>
              <a:spcBef>
                <a:spcPts val="500"/>
              </a:spcBef>
              <a:spcAft>
                <a:spcPts val="0"/>
              </a:spcAft>
              <a:defRPr sz="1700">
                <a:solidFill>
                  <a:schemeClr val="tx1"/>
                </a:solidFill>
              </a:defRPr>
            </a:lvl1pPr>
            <a:lvl2pPr marL="180000" indent="-180000">
              <a:buSzPct val="110000"/>
              <a:buFont typeface="Arial" panose="020B0604020202020204" pitchFamily="34" charset="0"/>
              <a:buChar char="•"/>
              <a:defRPr/>
            </a:lvl2pPr>
            <a:lvl3pPr marL="180000" indent="0">
              <a:buNone/>
              <a:defRPr/>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9" name="Title 8">
            <a:extLst>
              <a:ext uri="{FF2B5EF4-FFF2-40B4-BE49-F238E27FC236}">
                <a16:creationId xmlns:a16="http://schemas.microsoft.com/office/drawing/2014/main" id="{2A30D1EE-4D1E-499A-A8ED-95AEBD77D534}"/>
              </a:ext>
            </a:extLst>
          </p:cNvPr>
          <p:cNvSpPr>
            <a:spLocks noGrp="1"/>
          </p:cNvSpPr>
          <p:nvPr>
            <p:ph type="title" hasCustomPrompt="1"/>
          </p:nvPr>
        </p:nvSpPr>
        <p:spPr/>
        <p:txBody>
          <a:bodyPr/>
          <a:lstStyle>
            <a:lvl1pPr>
              <a:defRPr/>
            </a:lvl1pPr>
          </a:lstStyle>
          <a:p>
            <a:r>
              <a:rPr lang="en-US" dirty="0"/>
              <a:t>Speech Bubbles</a:t>
            </a:r>
            <a:endParaRPr lang="en-GB" dirty="0"/>
          </a:p>
        </p:txBody>
      </p:sp>
      <p:sp>
        <p:nvSpPr>
          <p:cNvPr id="10" name="Text Placeholder 7">
            <a:extLst>
              <a:ext uri="{FF2B5EF4-FFF2-40B4-BE49-F238E27FC236}">
                <a16:creationId xmlns:a16="http://schemas.microsoft.com/office/drawing/2014/main" id="{72FD5BAD-4E1C-4BA1-A864-AD6B442766B7}"/>
              </a:ext>
            </a:extLst>
          </p:cNvPr>
          <p:cNvSpPr>
            <a:spLocks noGrp="1"/>
          </p:cNvSpPr>
          <p:nvPr>
            <p:ph type="body" sz="quarter" idx="13"/>
          </p:nvPr>
        </p:nvSpPr>
        <p:spPr>
          <a:xfrm>
            <a:off x="6256825" y="1271116"/>
            <a:ext cx="3379544" cy="2131936"/>
          </a:xfrm>
          <a:prstGeom prst="wedgeRoundRectCallout">
            <a:avLst>
              <a:gd name="adj1" fmla="val 3699"/>
              <a:gd name="adj2" fmla="val 63310"/>
              <a:gd name="adj3" fmla="val 16667"/>
            </a:avLst>
          </a:prstGeom>
          <a:solidFill>
            <a:schemeClr val="tx2"/>
          </a:solidFill>
        </p:spPr>
        <p:txBody>
          <a:bodyPr/>
          <a:lstStyle>
            <a:lvl1pPr>
              <a:spcBef>
                <a:spcPts val="500"/>
              </a:spcBef>
              <a:spcAft>
                <a:spcPts val="0"/>
              </a:spcAft>
              <a:defRPr sz="1700">
                <a:solidFill>
                  <a:schemeClr val="tx1"/>
                </a:solidFill>
              </a:defRPr>
            </a:lvl1pPr>
            <a:lvl2pPr marL="180000" indent="-180000">
              <a:buSzPct val="110000"/>
              <a:buFont typeface="Arial" panose="020B0604020202020204" pitchFamily="34" charset="0"/>
              <a:buChar char="•"/>
              <a:defRPr/>
            </a:lvl2pPr>
            <a:lvl3pPr marL="180000" indent="0">
              <a:buNone/>
              <a:defRPr/>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1" name="Text Placeholder 7">
            <a:extLst>
              <a:ext uri="{FF2B5EF4-FFF2-40B4-BE49-F238E27FC236}">
                <a16:creationId xmlns:a16="http://schemas.microsoft.com/office/drawing/2014/main" id="{A0A35F0C-1A2A-4382-9CE0-662C7D94B027}"/>
              </a:ext>
            </a:extLst>
          </p:cNvPr>
          <p:cNvSpPr>
            <a:spLocks noGrp="1"/>
          </p:cNvSpPr>
          <p:nvPr>
            <p:ph type="body" sz="quarter" idx="14"/>
          </p:nvPr>
        </p:nvSpPr>
        <p:spPr>
          <a:xfrm>
            <a:off x="6256825" y="4076290"/>
            <a:ext cx="3379544" cy="1575908"/>
          </a:xfrm>
          <a:prstGeom prst="wedgeRoundRectCallout">
            <a:avLst>
              <a:gd name="adj1" fmla="val 37888"/>
              <a:gd name="adj2" fmla="val 65661"/>
              <a:gd name="adj3" fmla="val 16667"/>
            </a:avLst>
          </a:prstGeom>
          <a:solidFill>
            <a:schemeClr val="accent6"/>
          </a:solidFill>
        </p:spPr>
        <p:txBody>
          <a:bodyPr/>
          <a:lstStyle>
            <a:lvl1pPr>
              <a:spcBef>
                <a:spcPts val="500"/>
              </a:spcBef>
              <a:spcAft>
                <a:spcPts val="0"/>
              </a:spcAft>
              <a:defRPr sz="1700">
                <a:solidFill>
                  <a:schemeClr val="tx1"/>
                </a:solidFill>
              </a:defRPr>
            </a:lvl1pPr>
            <a:lvl2pPr marL="180000" indent="-180000">
              <a:buSzPct val="110000"/>
              <a:buFont typeface="Arial" panose="020B0604020202020204" pitchFamily="34" charset="0"/>
              <a:buChar char="•"/>
              <a:defRPr/>
            </a:lvl2pPr>
            <a:lvl3pPr marL="180000" indent="0">
              <a:buNone/>
              <a:defRPr/>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2" name="Text Placeholder 7">
            <a:extLst>
              <a:ext uri="{FF2B5EF4-FFF2-40B4-BE49-F238E27FC236}">
                <a16:creationId xmlns:a16="http://schemas.microsoft.com/office/drawing/2014/main" id="{6744FA5E-A949-41D0-8825-88D17F22D9E5}"/>
              </a:ext>
            </a:extLst>
          </p:cNvPr>
          <p:cNvSpPr>
            <a:spLocks noGrp="1"/>
          </p:cNvSpPr>
          <p:nvPr>
            <p:ph type="body" sz="quarter" idx="15"/>
          </p:nvPr>
        </p:nvSpPr>
        <p:spPr>
          <a:xfrm>
            <a:off x="2337968" y="3793252"/>
            <a:ext cx="3379544" cy="2100105"/>
          </a:xfrm>
          <a:prstGeom prst="wedgeRoundRectCallout">
            <a:avLst>
              <a:gd name="adj1" fmla="val 4736"/>
              <a:gd name="adj2" fmla="val 67336"/>
              <a:gd name="adj3" fmla="val 16667"/>
            </a:avLst>
          </a:prstGeom>
          <a:solidFill>
            <a:schemeClr val="tx1"/>
          </a:solidFill>
        </p:spPr>
        <p:txBody>
          <a:bodyPr/>
          <a:lstStyle>
            <a:lvl1pPr>
              <a:spcBef>
                <a:spcPts val="500"/>
              </a:spcBef>
              <a:spcAft>
                <a:spcPts val="0"/>
              </a:spcAft>
              <a:defRPr sz="1700">
                <a:solidFill>
                  <a:schemeClr val="bg1"/>
                </a:solidFill>
              </a:defRPr>
            </a:lvl1pPr>
            <a:lvl2pPr marL="180000" indent="-180000">
              <a:buSzPct val="110000"/>
              <a:buFont typeface="Arial" panose="020B0604020202020204" pitchFamily="34" charset="0"/>
              <a:buChar char="•"/>
              <a:defRPr>
                <a:solidFill>
                  <a:schemeClr val="bg1"/>
                </a:solidFill>
              </a:defRPr>
            </a:lvl2pPr>
            <a:lvl3pPr marL="180000" indent="0">
              <a:buNone/>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 name="Date Placeholder 1"/>
          <p:cNvSpPr>
            <a:spLocks noGrp="1"/>
          </p:cNvSpPr>
          <p:nvPr>
            <p:ph type="dt" sz="half" idx="16"/>
          </p:nvPr>
        </p:nvSpPr>
        <p:spPr/>
        <p:txBody>
          <a:bodyPr/>
          <a:lstStyle/>
          <a:p>
            <a:endParaRPr lang="en-GB" dirty="0"/>
          </a:p>
        </p:txBody>
      </p:sp>
      <p:sp>
        <p:nvSpPr>
          <p:cNvPr id="3" name="Slide Number Placeholder 2"/>
          <p:cNvSpPr>
            <a:spLocks noGrp="1"/>
          </p:cNvSpPr>
          <p:nvPr>
            <p:ph type="sldNum" sz="quarter" idx="17"/>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35844272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252525"/>
                </a:solidFill>
                <a:latin typeface="Century Gothic"/>
                <a:cs typeface="Century Gothic"/>
              </a:defRPr>
            </a:lvl1pPr>
          </a:lstStyle>
          <a:p>
            <a:endParaRPr/>
          </a:p>
        </p:txBody>
      </p:sp>
      <p:sp>
        <p:nvSpPr>
          <p:cNvPr id="3" name="Holder 3"/>
          <p:cNvSpPr>
            <a:spLocks noGrp="1"/>
          </p:cNvSpPr>
          <p:nvPr>
            <p:ph type="body" idx="1"/>
          </p:nvPr>
        </p:nvSpPr>
        <p:spPr/>
        <p:txBody>
          <a:bodyPr lIns="0" tIns="0" rIns="0" bIns="0"/>
          <a:lstStyle>
            <a:lvl1pPr>
              <a:defRPr sz="1800" b="0" i="0">
                <a:solidFill>
                  <a:srgbClr val="404040"/>
                </a:solidFill>
                <a:latin typeface="Century Gothic"/>
                <a:cs typeface="Century Gothic"/>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4074179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C">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01BC1A6-FA88-4814-A368-FA1F0C3E5EF9}"/>
              </a:ext>
            </a:extLst>
          </p:cNvPr>
          <p:cNvSpPr/>
          <p:nvPr userDrawn="1"/>
        </p:nvSpPr>
        <p:spPr>
          <a:xfrm>
            <a:off x="0" y="0"/>
            <a:ext cx="1219199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Picture Placeholder 13">
            <a:extLst>
              <a:ext uri="{FF2B5EF4-FFF2-40B4-BE49-F238E27FC236}">
                <a16:creationId xmlns:a16="http://schemas.microsoft.com/office/drawing/2014/main" id="{30A4702B-2D34-4ADF-9BC5-6B1C45BD0F79}"/>
              </a:ext>
            </a:extLst>
          </p:cNvPr>
          <p:cNvSpPr>
            <a:spLocks noGrp="1"/>
          </p:cNvSpPr>
          <p:nvPr>
            <p:ph type="pic" sz="quarter" idx="12"/>
          </p:nvPr>
        </p:nvSpPr>
        <p:spPr>
          <a:xfrm>
            <a:off x="6940548" y="0"/>
            <a:ext cx="5251450" cy="4816475"/>
          </a:xfrm>
          <a:custGeom>
            <a:avLst/>
            <a:gdLst>
              <a:gd name="connsiteX0" fmla="*/ 0 w 5251450"/>
              <a:gd name="connsiteY0" fmla="*/ 0 h 4816475"/>
              <a:gd name="connsiteX1" fmla="*/ 5251450 w 5251450"/>
              <a:gd name="connsiteY1" fmla="*/ 0 h 4816475"/>
              <a:gd name="connsiteX2" fmla="*/ 5251450 w 5251450"/>
              <a:gd name="connsiteY2" fmla="*/ 3198844 h 4816475"/>
              <a:gd name="connsiteX3" fmla="*/ 2747947 w 5251450"/>
              <a:gd name="connsiteY3" fmla="*/ 4816475 h 4816475"/>
              <a:gd name="connsiteX4" fmla="*/ 0 w 5251450"/>
              <a:gd name="connsiteY4" fmla="*/ 2060992 h 4816475"/>
              <a:gd name="connsiteX5" fmla="*/ 0 w 5251450"/>
              <a:gd name="connsiteY5" fmla="*/ 0 h 4816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51450" h="4816475">
                <a:moveTo>
                  <a:pt x="0" y="0"/>
                </a:moveTo>
                <a:cubicBezTo>
                  <a:pt x="0" y="0"/>
                  <a:pt x="0" y="0"/>
                  <a:pt x="5251450" y="0"/>
                </a:cubicBezTo>
                <a:cubicBezTo>
                  <a:pt x="5251450" y="0"/>
                  <a:pt x="5251450" y="0"/>
                  <a:pt x="5251450" y="3198844"/>
                </a:cubicBezTo>
                <a:cubicBezTo>
                  <a:pt x="4819409" y="4153018"/>
                  <a:pt x="3860896" y="4816475"/>
                  <a:pt x="2747947" y="4816475"/>
                </a:cubicBezTo>
                <a:cubicBezTo>
                  <a:pt x="1230434" y="4816475"/>
                  <a:pt x="0" y="3582984"/>
                  <a:pt x="0" y="2060992"/>
                </a:cubicBezTo>
                <a:cubicBezTo>
                  <a:pt x="0" y="2060992"/>
                  <a:pt x="0" y="2060992"/>
                  <a:pt x="0" y="0"/>
                </a:cubicBezTo>
                <a:close/>
              </a:path>
            </a:pathLst>
          </a:custGeom>
          <a:solidFill>
            <a:schemeClr val="accent6">
              <a:lumMod val="90000"/>
            </a:schemeClr>
          </a:solidFill>
        </p:spPr>
        <p:txBody>
          <a:bodyPr wrap="square" lIns="144000" tIns="144000">
            <a:noAutofit/>
          </a:bodyPr>
          <a:lstStyle>
            <a:lvl1pPr>
              <a:defRPr sz="1400">
                <a:solidFill>
                  <a:schemeClr val="bg1"/>
                </a:solidFill>
              </a:defRPr>
            </a:lvl1pPr>
          </a:lstStyle>
          <a:p>
            <a:r>
              <a:rPr lang="en-US" smtClean="0"/>
              <a:t>Drag picture to placeholder or click icon to add</a:t>
            </a:r>
            <a:endParaRPr lang="en-GB"/>
          </a:p>
        </p:txBody>
      </p:sp>
      <p:sp>
        <p:nvSpPr>
          <p:cNvPr id="2" name="Title 1"/>
          <p:cNvSpPr>
            <a:spLocks noGrp="1"/>
          </p:cNvSpPr>
          <p:nvPr>
            <p:ph type="ctrTitle" hasCustomPrompt="1"/>
          </p:nvPr>
        </p:nvSpPr>
        <p:spPr>
          <a:xfrm>
            <a:off x="403907" y="1122363"/>
            <a:ext cx="5040000" cy="1835208"/>
          </a:xfrm>
        </p:spPr>
        <p:txBody>
          <a:bodyPr anchor="b"/>
          <a:lstStyle>
            <a:lvl1pPr algn="l">
              <a:defRPr sz="4500" b="0"/>
            </a:lvl1pPr>
          </a:lstStyle>
          <a:p>
            <a:r>
              <a:rPr lang="en-US" dirty="0"/>
              <a:t>Click to add title</a:t>
            </a:r>
            <a:endParaRPr lang="en-GB" dirty="0"/>
          </a:p>
        </p:txBody>
      </p:sp>
      <p:sp>
        <p:nvSpPr>
          <p:cNvPr id="3" name="Subtitle 2"/>
          <p:cNvSpPr>
            <a:spLocks noGrp="1"/>
          </p:cNvSpPr>
          <p:nvPr>
            <p:ph type="subTitle" idx="1" hasCustomPrompt="1"/>
          </p:nvPr>
        </p:nvSpPr>
        <p:spPr>
          <a:xfrm>
            <a:off x="403908" y="3051740"/>
            <a:ext cx="5040000" cy="2206060"/>
          </a:xfrm>
        </p:spPr>
        <p:txBody>
          <a:bodyPr/>
          <a:lstStyle>
            <a:lvl1pPr marL="0" indent="0" algn="l">
              <a:buNone/>
              <a:defRPr sz="25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endParaRPr lang="en-GB" dirty="0"/>
          </a:p>
        </p:txBody>
      </p:sp>
      <p:sp>
        <p:nvSpPr>
          <p:cNvPr id="5" name="Footer Placeholder 4"/>
          <p:cNvSpPr>
            <a:spLocks noGrp="1"/>
          </p:cNvSpPr>
          <p:nvPr>
            <p:ph type="ftr" sz="quarter" idx="11"/>
          </p:nvPr>
        </p:nvSpPr>
        <p:spPr/>
        <p:txBody>
          <a:bodyPr/>
          <a:lstStyle/>
          <a:p>
            <a:r>
              <a:rPr lang="en-AU"/>
              <a:t>Deakin University CRICOS Provider Code: 00113B</a:t>
            </a:r>
            <a:endParaRPr lang="en-GB"/>
          </a:p>
        </p:txBody>
      </p:sp>
      <p:sp>
        <p:nvSpPr>
          <p:cNvPr id="11" name="Freeform 7">
            <a:extLst>
              <a:ext uri="{FF2B5EF4-FFF2-40B4-BE49-F238E27FC236}">
                <a16:creationId xmlns:a16="http://schemas.microsoft.com/office/drawing/2014/main" id="{5E1EC7C4-B361-4504-AACA-92C6878833E5}"/>
              </a:ext>
            </a:extLst>
          </p:cNvPr>
          <p:cNvSpPr>
            <a:spLocks/>
          </p:cNvSpPr>
          <p:nvPr userDrawn="1"/>
        </p:nvSpPr>
        <p:spPr bwMode="auto">
          <a:xfrm>
            <a:off x="6875462" y="4870450"/>
            <a:ext cx="5316538" cy="1987550"/>
          </a:xfrm>
          <a:custGeom>
            <a:avLst/>
            <a:gdLst>
              <a:gd name="T0" fmla="*/ 8906 w 16833"/>
              <a:gd name="T1" fmla="*/ 0 h 6279"/>
              <a:gd name="T2" fmla="*/ 0 w 16833"/>
              <a:gd name="T3" fmla="*/ 6279 h 6279"/>
              <a:gd name="T4" fmla="*/ 16833 w 16833"/>
              <a:gd name="T5" fmla="*/ 6279 h 6279"/>
              <a:gd name="T6" fmla="*/ 16833 w 16833"/>
              <a:gd name="T7" fmla="*/ 4302 h 6279"/>
              <a:gd name="T8" fmla="*/ 8906 w 16833"/>
              <a:gd name="T9" fmla="*/ 0 h 6279"/>
            </a:gdLst>
            <a:ahLst/>
            <a:cxnLst>
              <a:cxn ang="0">
                <a:pos x="T0" y="T1"/>
              </a:cxn>
              <a:cxn ang="0">
                <a:pos x="T2" y="T3"/>
              </a:cxn>
              <a:cxn ang="0">
                <a:pos x="T4" y="T5"/>
              </a:cxn>
              <a:cxn ang="0">
                <a:pos x="T6" y="T7"/>
              </a:cxn>
              <a:cxn ang="0">
                <a:pos x="T8" y="T9"/>
              </a:cxn>
            </a:cxnLst>
            <a:rect l="0" t="0" r="r" b="b"/>
            <a:pathLst>
              <a:path w="16833" h="6279">
                <a:moveTo>
                  <a:pt x="8906" y="0"/>
                </a:moveTo>
                <a:cubicBezTo>
                  <a:pt x="4799" y="0"/>
                  <a:pt x="1304" y="2619"/>
                  <a:pt x="0" y="6279"/>
                </a:cubicBezTo>
                <a:cubicBezTo>
                  <a:pt x="16833" y="6279"/>
                  <a:pt x="16833" y="6279"/>
                  <a:pt x="16833" y="6279"/>
                </a:cubicBezTo>
                <a:cubicBezTo>
                  <a:pt x="16833" y="4302"/>
                  <a:pt x="16833" y="4302"/>
                  <a:pt x="16833" y="4302"/>
                </a:cubicBezTo>
                <a:cubicBezTo>
                  <a:pt x="15147" y="1712"/>
                  <a:pt x="12227" y="0"/>
                  <a:pt x="8906"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7401" y="3644806"/>
            <a:ext cx="2219419" cy="2219419"/>
          </a:xfrm>
          <a:prstGeom prst="rect">
            <a:avLst/>
          </a:prstGeom>
        </p:spPr>
      </p:pic>
      <p:pic>
        <p:nvPicPr>
          <p:cNvPr id="12" name="Picture 11"/>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03907" y="5655284"/>
            <a:ext cx="493409" cy="691869"/>
          </a:xfrm>
          <a:prstGeom prst="rect">
            <a:avLst/>
          </a:prstGeom>
        </p:spPr>
      </p:pic>
      <p:sp>
        <p:nvSpPr>
          <p:cNvPr id="4" name="Date Placeholder 3"/>
          <p:cNvSpPr>
            <a:spLocks noGrp="1"/>
          </p:cNvSpPr>
          <p:nvPr>
            <p:ph type="dt" sz="half" idx="13"/>
          </p:nvPr>
        </p:nvSpPr>
        <p:spPr/>
        <p:txBody>
          <a:bodyPr/>
          <a:lstStyle/>
          <a:p>
            <a:endParaRPr lang="en-GB" dirty="0"/>
          </a:p>
        </p:txBody>
      </p:sp>
      <p:sp>
        <p:nvSpPr>
          <p:cNvPr id="6" name="Slide Number Placeholder 5"/>
          <p:cNvSpPr>
            <a:spLocks noGrp="1"/>
          </p:cNvSpPr>
          <p:nvPr>
            <p:ph type="sldNum" sz="quarter" idx="14"/>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13437465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Slide A">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D0474969-1787-479A-924E-1D2D1F2AE7AC}"/>
              </a:ext>
            </a:extLst>
          </p:cNvPr>
          <p:cNvSpPr/>
          <p:nvPr userDrawn="1"/>
        </p:nvSpPr>
        <p:spPr>
          <a:xfrm>
            <a:off x="0" y="0"/>
            <a:ext cx="1219199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Picture Placeholder 29">
            <a:extLst>
              <a:ext uri="{FF2B5EF4-FFF2-40B4-BE49-F238E27FC236}">
                <a16:creationId xmlns:a16="http://schemas.microsoft.com/office/drawing/2014/main" id="{E7AE052A-B77F-4049-9BBA-BEC841AE0D99}"/>
              </a:ext>
            </a:extLst>
          </p:cNvPr>
          <p:cNvSpPr>
            <a:spLocks noGrp="1"/>
          </p:cNvSpPr>
          <p:nvPr>
            <p:ph type="pic" sz="quarter" idx="14" hasCustomPrompt="1"/>
          </p:nvPr>
        </p:nvSpPr>
        <p:spPr>
          <a:xfrm>
            <a:off x="8326436" y="601980"/>
            <a:ext cx="3865565" cy="5657444"/>
          </a:xfrm>
          <a:custGeom>
            <a:avLst/>
            <a:gdLst>
              <a:gd name="connsiteX0" fmla="*/ 2632641 w 3865565"/>
              <a:gd name="connsiteY0" fmla="*/ 0 h 5657444"/>
              <a:gd name="connsiteX1" fmla="*/ 3039129 w 3865565"/>
              <a:gd name="connsiteY1" fmla="*/ 0 h 5657444"/>
              <a:gd name="connsiteX2" fmla="*/ 3830041 w 3865565"/>
              <a:gd name="connsiteY2" fmla="*/ 172187 h 5657444"/>
              <a:gd name="connsiteX3" fmla="*/ 3865565 w 3865565"/>
              <a:gd name="connsiteY3" fmla="*/ 186581 h 5657444"/>
              <a:gd name="connsiteX4" fmla="*/ 3865565 w 3865565"/>
              <a:gd name="connsiteY4" fmla="*/ 5462255 h 5657444"/>
              <a:gd name="connsiteX5" fmla="*/ 3760710 w 3865565"/>
              <a:gd name="connsiteY5" fmla="*/ 5502445 h 5657444"/>
              <a:gd name="connsiteX6" fmla="*/ 2835885 w 3865565"/>
              <a:gd name="connsiteY6" fmla="*/ 5657444 h 5657444"/>
              <a:gd name="connsiteX7" fmla="*/ 0 w 3865565"/>
              <a:gd name="connsiteY7" fmla="*/ 2825551 h 5657444"/>
              <a:gd name="connsiteX8" fmla="*/ 2632641 w 3865565"/>
              <a:gd name="connsiteY8" fmla="*/ 0 h 565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5565" h="5657444">
                <a:moveTo>
                  <a:pt x="2632641" y="0"/>
                </a:moveTo>
                <a:lnTo>
                  <a:pt x="3039129" y="0"/>
                </a:lnTo>
                <a:cubicBezTo>
                  <a:pt x="3315017" y="19820"/>
                  <a:pt x="3580980" y="79280"/>
                  <a:pt x="3830041" y="172187"/>
                </a:cubicBezTo>
                <a:lnTo>
                  <a:pt x="3865565" y="186581"/>
                </a:lnTo>
                <a:lnTo>
                  <a:pt x="3865565" y="5462255"/>
                </a:lnTo>
                <a:lnTo>
                  <a:pt x="3760710" y="5502445"/>
                </a:lnTo>
                <a:cubicBezTo>
                  <a:pt x="3470525" y="5602939"/>
                  <a:pt x="3159407" y="5657444"/>
                  <a:pt x="2835885" y="5657444"/>
                </a:cubicBezTo>
                <a:cubicBezTo>
                  <a:pt x="1270273" y="5657444"/>
                  <a:pt x="0" y="4388959"/>
                  <a:pt x="0" y="2825551"/>
                </a:cubicBezTo>
                <a:cubicBezTo>
                  <a:pt x="0" y="1328738"/>
                  <a:pt x="1162300" y="104650"/>
                  <a:pt x="2632641" y="0"/>
                </a:cubicBezTo>
                <a:close/>
              </a:path>
            </a:pathLst>
          </a:custGeom>
          <a:solidFill>
            <a:schemeClr val="bg1">
              <a:lumMod val="75000"/>
            </a:schemeClr>
          </a:solidFill>
        </p:spPr>
        <p:txBody>
          <a:bodyPr wrap="square" tIns="1548000">
            <a:noAutofit/>
          </a:bodyPr>
          <a:lstStyle>
            <a:lvl1pPr algn="ctr">
              <a:defRPr sz="1400">
                <a:solidFill>
                  <a:schemeClr val="bg1"/>
                </a:solidFill>
              </a:defRPr>
            </a:lvl1pPr>
          </a:lstStyle>
          <a:p>
            <a:r>
              <a:rPr lang="en-AU" sz="1400" dirty="0"/>
              <a:t>Click Icon to Add Image</a:t>
            </a:r>
            <a:endParaRPr lang="en-AU" dirty="0"/>
          </a:p>
        </p:txBody>
      </p:sp>
      <p:sp>
        <p:nvSpPr>
          <p:cNvPr id="19" name="Freeform: Shape 18">
            <a:extLst>
              <a:ext uri="{FF2B5EF4-FFF2-40B4-BE49-F238E27FC236}">
                <a16:creationId xmlns:a16="http://schemas.microsoft.com/office/drawing/2014/main" id="{AC22E693-5B73-479C-B297-AC021617C7C9}"/>
              </a:ext>
            </a:extLst>
          </p:cNvPr>
          <p:cNvSpPr>
            <a:spLocks/>
          </p:cNvSpPr>
          <p:nvPr userDrawn="1"/>
        </p:nvSpPr>
        <p:spPr bwMode="auto">
          <a:xfrm>
            <a:off x="0" y="601980"/>
            <a:ext cx="8245719" cy="5657444"/>
          </a:xfrm>
          <a:custGeom>
            <a:avLst/>
            <a:gdLst>
              <a:gd name="connsiteX0" fmla="*/ 0 w 8245719"/>
              <a:gd name="connsiteY0" fmla="*/ 0 h 5657444"/>
              <a:gd name="connsiteX1" fmla="*/ 2413221 w 8245719"/>
              <a:gd name="connsiteY1" fmla="*/ 0 h 5657444"/>
              <a:gd name="connsiteX2" fmla="*/ 2560722 w 8245719"/>
              <a:gd name="connsiteY2" fmla="*/ 0 h 5657444"/>
              <a:gd name="connsiteX3" fmla="*/ 2686080 w 8245719"/>
              <a:gd name="connsiteY3" fmla="*/ 0 h 5657444"/>
              <a:gd name="connsiteX4" fmla="*/ 5416593 w 8245719"/>
              <a:gd name="connsiteY4" fmla="*/ 0 h 5657444"/>
              <a:gd name="connsiteX5" fmla="*/ 8245719 w 8245719"/>
              <a:gd name="connsiteY5" fmla="*/ 2828722 h 5657444"/>
              <a:gd name="connsiteX6" fmla="*/ 5416593 w 8245719"/>
              <a:gd name="connsiteY6" fmla="*/ 5657444 h 5657444"/>
              <a:gd name="connsiteX7" fmla="*/ 2571602 w 8245719"/>
              <a:gd name="connsiteY7" fmla="*/ 5657444 h 5657444"/>
              <a:gd name="connsiteX8" fmla="*/ 2560722 w 8245719"/>
              <a:gd name="connsiteY8" fmla="*/ 5657444 h 5657444"/>
              <a:gd name="connsiteX9" fmla="*/ 2504877 w 8245719"/>
              <a:gd name="connsiteY9" fmla="*/ 5657444 h 5657444"/>
              <a:gd name="connsiteX10" fmla="*/ 2413221 w 8245719"/>
              <a:gd name="connsiteY10" fmla="*/ 5657444 h 5657444"/>
              <a:gd name="connsiteX11" fmla="*/ 0 w 8245719"/>
              <a:gd name="connsiteY11" fmla="*/ 5657444 h 565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45719" h="5657444">
                <a:moveTo>
                  <a:pt x="0" y="0"/>
                </a:moveTo>
                <a:lnTo>
                  <a:pt x="2413221" y="0"/>
                </a:lnTo>
                <a:lnTo>
                  <a:pt x="2560722" y="0"/>
                </a:lnTo>
                <a:lnTo>
                  <a:pt x="2686080" y="0"/>
                </a:lnTo>
                <a:cubicBezTo>
                  <a:pt x="5416593" y="0"/>
                  <a:pt x="5416593" y="0"/>
                  <a:pt x="5416593" y="0"/>
                </a:cubicBezTo>
                <a:cubicBezTo>
                  <a:pt x="6978474" y="0"/>
                  <a:pt x="8245719" y="1267065"/>
                  <a:pt x="8245719" y="2828722"/>
                </a:cubicBezTo>
                <a:cubicBezTo>
                  <a:pt x="8245719" y="4390380"/>
                  <a:pt x="6978474" y="5657444"/>
                  <a:pt x="5416593" y="5657444"/>
                </a:cubicBezTo>
                <a:cubicBezTo>
                  <a:pt x="3539486" y="5657444"/>
                  <a:pt x="2835570" y="5657444"/>
                  <a:pt x="2571602" y="5657444"/>
                </a:cubicBezTo>
                <a:lnTo>
                  <a:pt x="2560722" y="5657444"/>
                </a:lnTo>
                <a:lnTo>
                  <a:pt x="2504877" y="5657444"/>
                </a:lnTo>
                <a:cubicBezTo>
                  <a:pt x="2413221" y="5657444"/>
                  <a:pt x="2413221" y="5657444"/>
                  <a:pt x="2413221" y="5657444"/>
                </a:cubicBezTo>
                <a:lnTo>
                  <a:pt x="0" y="5657444"/>
                </a:lnTo>
                <a:close/>
              </a:path>
            </a:pathLst>
          </a:custGeom>
          <a:solidFill>
            <a:schemeClr val="tx2"/>
          </a:solidFill>
          <a:ln>
            <a:noFill/>
          </a:ln>
        </p:spPr>
        <p:txBody>
          <a:bodyPr vert="horz" wrap="square" lIns="91440" tIns="45720" rIns="91440" bIns="45720" numCol="1" anchor="t" anchorCtr="0" compatLnSpc="1">
            <a:prstTxWarp prst="textNoShape">
              <a:avLst/>
            </a:prstTxWarp>
            <a:noAutofit/>
          </a:bodyPr>
          <a:lstStyle/>
          <a:p>
            <a:endParaRPr lang="en-AU"/>
          </a:p>
        </p:txBody>
      </p:sp>
      <p:sp>
        <p:nvSpPr>
          <p:cNvPr id="2" name="Title 1"/>
          <p:cNvSpPr>
            <a:spLocks noGrp="1"/>
          </p:cNvSpPr>
          <p:nvPr userDrawn="1">
            <p:ph type="title" hasCustomPrompt="1"/>
          </p:nvPr>
        </p:nvSpPr>
        <p:spPr>
          <a:xfrm>
            <a:off x="585538" y="1693697"/>
            <a:ext cx="6039852" cy="1490662"/>
          </a:xfrm>
        </p:spPr>
        <p:txBody>
          <a:bodyPr anchor="b"/>
          <a:lstStyle>
            <a:lvl1pPr>
              <a:defRPr sz="4500" b="0">
                <a:solidFill>
                  <a:schemeClr val="bg1"/>
                </a:solidFill>
              </a:defRPr>
            </a:lvl1pPr>
          </a:lstStyle>
          <a:p>
            <a:r>
              <a:rPr lang="en-US" dirty="0"/>
              <a:t>Click to add title</a:t>
            </a:r>
            <a:endParaRPr lang="en-GB" dirty="0"/>
          </a:p>
        </p:txBody>
      </p:sp>
      <p:sp>
        <p:nvSpPr>
          <p:cNvPr id="5" name="Footer Placeholder 4"/>
          <p:cNvSpPr>
            <a:spLocks noGrp="1"/>
          </p:cNvSpPr>
          <p:nvPr userDrawn="1">
            <p:ph type="ftr" sz="quarter" idx="11"/>
          </p:nvPr>
        </p:nvSpPr>
        <p:spPr/>
        <p:txBody>
          <a:bodyPr/>
          <a:lstStyle/>
          <a:p>
            <a:r>
              <a:rPr lang="en-AU"/>
              <a:t>Deakin University CRICOS Provider Code: 00113B</a:t>
            </a:r>
            <a:endParaRPr lang="en-GB"/>
          </a:p>
        </p:txBody>
      </p:sp>
      <p:sp>
        <p:nvSpPr>
          <p:cNvPr id="11" name="Text Placeholder 5">
            <a:extLst>
              <a:ext uri="{FF2B5EF4-FFF2-40B4-BE49-F238E27FC236}">
                <a16:creationId xmlns:a16="http://schemas.microsoft.com/office/drawing/2014/main" id="{B36ACC5A-D2CF-40E7-8984-09E0560FD4B7}"/>
              </a:ext>
            </a:extLst>
          </p:cNvPr>
          <p:cNvSpPr>
            <a:spLocks noGrp="1"/>
          </p:cNvSpPr>
          <p:nvPr userDrawn="1">
            <p:ph type="body" sz="quarter" idx="13" hasCustomPrompt="1"/>
          </p:nvPr>
        </p:nvSpPr>
        <p:spPr>
          <a:xfrm>
            <a:off x="584954" y="3212433"/>
            <a:ext cx="6040436" cy="2117140"/>
          </a:xfrm>
        </p:spPr>
        <p:txBody>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500">
                <a:solidFill>
                  <a:schemeClr val="bg1"/>
                </a:solidFill>
              </a:defRPr>
            </a:lvl1pPr>
            <a:lvl2pPr>
              <a:spcBef>
                <a:spcPts val="0"/>
              </a:spcBef>
              <a:defRPr sz="2500">
                <a:solidFill>
                  <a:schemeClr val="bg1"/>
                </a:solidFill>
              </a:defRPr>
            </a:lvl2pPr>
            <a:lvl3pPr marL="0" indent="0">
              <a:spcBef>
                <a:spcPts val="0"/>
              </a:spcBef>
              <a:buNone/>
              <a:defRPr sz="2500">
                <a:solidFill>
                  <a:schemeClr val="bg1"/>
                </a:solidFill>
              </a:defRPr>
            </a:lvl3pPr>
            <a:lvl4pPr marL="0" indent="0">
              <a:spcBef>
                <a:spcPts val="0"/>
              </a:spcBef>
              <a:buNone/>
              <a:defRPr sz="2500">
                <a:solidFill>
                  <a:schemeClr val="bg1"/>
                </a:solidFill>
              </a:defRPr>
            </a:lvl4pPr>
            <a:lvl5pPr marL="0">
              <a:spcBef>
                <a:spcPts val="0"/>
              </a:spcBef>
              <a:defRPr sz="2500">
                <a:solidFill>
                  <a:schemeClr val="bg1"/>
                </a:solidFill>
              </a:defRPr>
            </a:lvl5pPr>
            <a:lvl6pPr>
              <a:spcBef>
                <a:spcPts val="0"/>
              </a:spcBef>
              <a:defRPr sz="2500">
                <a:solidFill>
                  <a:schemeClr val="bg1"/>
                </a:solidFill>
              </a:defRPr>
            </a:lvl6pPr>
            <a:lvl7pPr>
              <a:spcBef>
                <a:spcPts val="0"/>
              </a:spcBef>
              <a:defRPr sz="2500">
                <a:solidFill>
                  <a:schemeClr val="bg1"/>
                </a:solidFill>
              </a:defRPr>
            </a:lvl7pPr>
            <a:lvl8pPr>
              <a:spcBef>
                <a:spcPts val="0"/>
              </a:spcBef>
              <a:defRPr sz="2500">
                <a:solidFill>
                  <a:schemeClr val="bg1"/>
                </a:solidFill>
              </a:defRPr>
            </a:lvl8pPr>
            <a:lvl9pPr>
              <a:spcBef>
                <a:spcPts val="0"/>
              </a:spcBef>
              <a:defRPr sz="2500">
                <a:solidFill>
                  <a:schemeClr val="bg1"/>
                </a:solidFill>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add subtitle</a:t>
            </a:r>
            <a:endParaRPr lang="en-GB" dirty="0"/>
          </a:p>
          <a:p>
            <a:pPr lvl="0"/>
            <a:r>
              <a:rPr lang="en-US" dirty="0"/>
              <a:t>Edit Master text styles</a:t>
            </a:r>
          </a:p>
          <a:p>
            <a:pPr lvl="1"/>
            <a:r>
              <a:rPr lang="en-US" dirty="0"/>
              <a:t>Second level</a:t>
            </a:r>
          </a:p>
          <a:p>
            <a:pPr lvl="2"/>
            <a:r>
              <a:rPr lang="en-US" dirty="0"/>
              <a:t>Third level</a:t>
            </a:r>
          </a:p>
          <a:p>
            <a:pPr lvl="3"/>
            <a:r>
              <a:rPr lang="en-US" dirty="0"/>
              <a:t>Fourth level</a:t>
            </a:r>
          </a:p>
          <a:p>
            <a:pPr lvl="4"/>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76368" y="2319290"/>
            <a:ext cx="2219419" cy="2219419"/>
          </a:xfrm>
          <a:prstGeom prst="rect">
            <a:avLst/>
          </a:prstGeom>
        </p:spPr>
      </p:pic>
      <p:pic>
        <p:nvPicPr>
          <p:cNvPr id="12" name="Picture 11"/>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97877" y="5461314"/>
            <a:ext cx="493409" cy="691869"/>
          </a:xfrm>
          <a:prstGeom prst="rect">
            <a:avLst/>
          </a:prstGeom>
        </p:spPr>
      </p:pic>
      <p:sp>
        <p:nvSpPr>
          <p:cNvPr id="3" name="Date Placeholder 2"/>
          <p:cNvSpPr>
            <a:spLocks noGrp="1"/>
          </p:cNvSpPr>
          <p:nvPr>
            <p:ph type="dt" sz="half" idx="15"/>
          </p:nvPr>
        </p:nvSpPr>
        <p:spPr/>
        <p:txBody>
          <a:bodyPr/>
          <a:lstStyle/>
          <a:p>
            <a:endParaRPr lang="en-GB" dirty="0"/>
          </a:p>
        </p:txBody>
      </p:sp>
      <p:sp>
        <p:nvSpPr>
          <p:cNvPr id="4" name="Slide Number Placeholder 3"/>
          <p:cNvSpPr>
            <a:spLocks noGrp="1"/>
          </p:cNvSpPr>
          <p:nvPr>
            <p:ph type="sldNum" sz="quarter" idx="16"/>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3635030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Slide B">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67BA4DE8-38D7-442D-A110-51B4EF65A77C}"/>
              </a:ext>
            </a:extLst>
          </p:cNvPr>
          <p:cNvSpPr/>
          <p:nvPr userDrawn="1"/>
        </p:nvSpPr>
        <p:spPr>
          <a:xfrm>
            <a:off x="0" y="0"/>
            <a:ext cx="1219199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Picture Placeholder 52">
            <a:extLst>
              <a:ext uri="{FF2B5EF4-FFF2-40B4-BE49-F238E27FC236}">
                <a16:creationId xmlns:a16="http://schemas.microsoft.com/office/drawing/2014/main" id="{A8485562-E630-4C57-98C3-B101EF15FC6C}"/>
              </a:ext>
            </a:extLst>
          </p:cNvPr>
          <p:cNvSpPr>
            <a:spLocks noGrp="1"/>
          </p:cNvSpPr>
          <p:nvPr>
            <p:ph type="pic" sz="quarter" idx="14" hasCustomPrompt="1"/>
          </p:nvPr>
        </p:nvSpPr>
        <p:spPr>
          <a:xfrm>
            <a:off x="2769693" y="-3665"/>
            <a:ext cx="9422307" cy="6858000"/>
          </a:xfrm>
          <a:custGeom>
            <a:avLst/>
            <a:gdLst>
              <a:gd name="connsiteX0" fmla="*/ 3980197 w 9422307"/>
              <a:gd name="connsiteY0" fmla="*/ 0 h 6858000"/>
              <a:gd name="connsiteX1" fmla="*/ 9422307 w 9422307"/>
              <a:gd name="connsiteY1" fmla="*/ 0 h 6858000"/>
              <a:gd name="connsiteX2" fmla="*/ 9422307 w 9422307"/>
              <a:gd name="connsiteY2" fmla="*/ 6858000 h 6858000"/>
              <a:gd name="connsiteX3" fmla="*/ 0 w 9422307"/>
              <a:gd name="connsiteY3" fmla="*/ 6858000 h 6858000"/>
              <a:gd name="connsiteX4" fmla="*/ 1570767 w 9422307"/>
              <a:gd name="connsiteY4" fmla="*/ 415021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2307" h="6858000">
                <a:moveTo>
                  <a:pt x="3980197" y="0"/>
                </a:moveTo>
                <a:lnTo>
                  <a:pt x="9422307" y="0"/>
                </a:lnTo>
                <a:lnTo>
                  <a:pt x="9422307" y="6858000"/>
                </a:lnTo>
                <a:lnTo>
                  <a:pt x="0" y="6858000"/>
                </a:lnTo>
                <a:lnTo>
                  <a:pt x="1570767" y="4150214"/>
                </a:lnTo>
                <a:close/>
              </a:path>
            </a:pathLst>
          </a:custGeom>
          <a:solidFill>
            <a:schemeClr val="bg1">
              <a:lumMod val="75000"/>
            </a:schemeClr>
          </a:solidFill>
        </p:spPr>
        <p:txBody>
          <a:bodyPr wrap="square" tIns="144000" rIns="180000">
            <a:noAutofit/>
          </a:bodyPr>
          <a:lstStyle>
            <a:lvl1pPr algn="r">
              <a:defRPr sz="1400">
                <a:solidFill>
                  <a:schemeClr val="bg1"/>
                </a:solidFill>
              </a:defRPr>
            </a:lvl1pPr>
          </a:lstStyle>
          <a:p>
            <a:r>
              <a:rPr lang="en-AU" dirty="0"/>
              <a:t>Click Icon to Add Image</a:t>
            </a:r>
          </a:p>
        </p:txBody>
      </p:sp>
      <p:sp>
        <p:nvSpPr>
          <p:cNvPr id="5" name="Footer Placeholder 4"/>
          <p:cNvSpPr>
            <a:spLocks noGrp="1"/>
          </p:cNvSpPr>
          <p:nvPr userDrawn="1">
            <p:ph type="ftr" sz="quarter" idx="11"/>
          </p:nvPr>
        </p:nvSpPr>
        <p:spPr>
          <a:xfrm>
            <a:off x="3022977" y="6538912"/>
            <a:ext cx="6624000" cy="204248"/>
          </a:xfrm>
        </p:spPr>
        <p:txBody>
          <a:bodyPr/>
          <a:lstStyle/>
          <a:p>
            <a:r>
              <a:rPr lang="en-AU"/>
              <a:t>Deakin University CRICOS Provider Code: 00113B</a:t>
            </a:r>
            <a:endParaRPr lang="en-GB"/>
          </a:p>
        </p:txBody>
      </p:sp>
      <p:sp>
        <p:nvSpPr>
          <p:cNvPr id="11" name="Text Placeholder 5">
            <a:extLst>
              <a:ext uri="{FF2B5EF4-FFF2-40B4-BE49-F238E27FC236}">
                <a16:creationId xmlns:a16="http://schemas.microsoft.com/office/drawing/2014/main" id="{B36ACC5A-D2CF-40E7-8984-09E0560FD4B7}"/>
              </a:ext>
            </a:extLst>
          </p:cNvPr>
          <p:cNvSpPr>
            <a:spLocks noGrp="1"/>
          </p:cNvSpPr>
          <p:nvPr userDrawn="1">
            <p:ph type="body" sz="quarter" idx="13" hasCustomPrompt="1"/>
          </p:nvPr>
        </p:nvSpPr>
        <p:spPr>
          <a:xfrm>
            <a:off x="584954" y="2074841"/>
            <a:ext cx="4952246" cy="2117140"/>
          </a:xfrm>
        </p:spPr>
        <p:txBody>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500">
                <a:solidFill>
                  <a:schemeClr val="bg1"/>
                </a:solidFill>
              </a:defRPr>
            </a:lvl1pPr>
            <a:lvl2pPr>
              <a:spcBef>
                <a:spcPts val="0"/>
              </a:spcBef>
              <a:defRPr sz="2500">
                <a:solidFill>
                  <a:schemeClr val="bg1"/>
                </a:solidFill>
              </a:defRPr>
            </a:lvl2pPr>
            <a:lvl3pPr marL="0" indent="0">
              <a:spcBef>
                <a:spcPts val="0"/>
              </a:spcBef>
              <a:buNone/>
              <a:defRPr sz="2500">
                <a:solidFill>
                  <a:schemeClr val="bg1"/>
                </a:solidFill>
              </a:defRPr>
            </a:lvl3pPr>
            <a:lvl4pPr marL="0" indent="0">
              <a:spcBef>
                <a:spcPts val="0"/>
              </a:spcBef>
              <a:buNone/>
              <a:defRPr sz="2500">
                <a:solidFill>
                  <a:schemeClr val="bg1"/>
                </a:solidFill>
              </a:defRPr>
            </a:lvl4pPr>
            <a:lvl5pPr marL="0">
              <a:spcBef>
                <a:spcPts val="0"/>
              </a:spcBef>
              <a:defRPr sz="2500">
                <a:solidFill>
                  <a:schemeClr val="bg1"/>
                </a:solidFill>
              </a:defRPr>
            </a:lvl5pPr>
            <a:lvl6pPr>
              <a:spcBef>
                <a:spcPts val="0"/>
              </a:spcBef>
              <a:defRPr sz="2500">
                <a:solidFill>
                  <a:schemeClr val="bg1"/>
                </a:solidFill>
              </a:defRPr>
            </a:lvl6pPr>
            <a:lvl7pPr>
              <a:spcBef>
                <a:spcPts val="0"/>
              </a:spcBef>
              <a:defRPr sz="2500">
                <a:solidFill>
                  <a:schemeClr val="bg1"/>
                </a:solidFill>
              </a:defRPr>
            </a:lvl7pPr>
            <a:lvl8pPr>
              <a:spcBef>
                <a:spcPts val="0"/>
              </a:spcBef>
              <a:defRPr sz="2500">
                <a:solidFill>
                  <a:schemeClr val="bg1"/>
                </a:solidFill>
              </a:defRPr>
            </a:lvl8pPr>
            <a:lvl9pPr>
              <a:spcBef>
                <a:spcPts val="0"/>
              </a:spcBef>
              <a:defRPr sz="2500">
                <a:solidFill>
                  <a:schemeClr val="bg1"/>
                </a:solidFill>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add subtitle</a:t>
            </a:r>
            <a:endParaRPr lang="en-GB" dirty="0"/>
          </a:p>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endParaRPr lang="en-AU" dirty="0"/>
          </a:p>
        </p:txBody>
      </p:sp>
      <p:sp>
        <p:nvSpPr>
          <p:cNvPr id="44" name="Freeform: Shape 43">
            <a:extLst>
              <a:ext uri="{FF2B5EF4-FFF2-40B4-BE49-F238E27FC236}">
                <a16:creationId xmlns:a16="http://schemas.microsoft.com/office/drawing/2014/main" id="{97A055C5-456B-4769-A5F8-9C3D2A1ADEE2}"/>
              </a:ext>
            </a:extLst>
          </p:cNvPr>
          <p:cNvSpPr/>
          <p:nvPr userDrawn="1"/>
        </p:nvSpPr>
        <p:spPr>
          <a:xfrm>
            <a:off x="1" y="5265083"/>
            <a:ext cx="924688" cy="1596583"/>
          </a:xfrm>
          <a:custGeom>
            <a:avLst/>
            <a:gdLst>
              <a:gd name="connsiteX0" fmla="*/ 0 w 924688"/>
              <a:gd name="connsiteY0" fmla="*/ 0 h 1596583"/>
              <a:gd name="connsiteX1" fmla="*/ 924688 w 924688"/>
              <a:gd name="connsiteY1" fmla="*/ 1596583 h 1596583"/>
              <a:gd name="connsiteX2" fmla="*/ 0 w 924688"/>
              <a:gd name="connsiteY2" fmla="*/ 1596583 h 1596583"/>
              <a:gd name="connsiteX3" fmla="*/ 0 w 924688"/>
              <a:gd name="connsiteY3" fmla="*/ 0 h 1596583"/>
            </a:gdLst>
            <a:ahLst/>
            <a:cxnLst>
              <a:cxn ang="0">
                <a:pos x="connsiteX0" y="connsiteY0"/>
              </a:cxn>
              <a:cxn ang="0">
                <a:pos x="connsiteX1" y="connsiteY1"/>
              </a:cxn>
              <a:cxn ang="0">
                <a:pos x="connsiteX2" y="connsiteY2"/>
              </a:cxn>
              <a:cxn ang="0">
                <a:pos x="connsiteX3" y="connsiteY3"/>
              </a:cxn>
            </a:cxnLst>
            <a:rect l="l" t="t" r="r" b="b"/>
            <a:pathLst>
              <a:path w="924688" h="1596583">
                <a:moveTo>
                  <a:pt x="0" y="0"/>
                </a:moveTo>
                <a:lnTo>
                  <a:pt x="924688" y="1596583"/>
                </a:lnTo>
                <a:lnTo>
                  <a:pt x="0" y="1596583"/>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itle 1"/>
          <p:cNvSpPr>
            <a:spLocks noGrp="1"/>
          </p:cNvSpPr>
          <p:nvPr userDrawn="1">
            <p:ph type="title" hasCustomPrompt="1"/>
          </p:nvPr>
        </p:nvSpPr>
        <p:spPr>
          <a:xfrm>
            <a:off x="585538" y="838201"/>
            <a:ext cx="4951662" cy="1152194"/>
          </a:xfrm>
        </p:spPr>
        <p:txBody>
          <a:bodyPr anchor="b"/>
          <a:lstStyle>
            <a:lvl1pPr>
              <a:defRPr sz="4500" b="0">
                <a:solidFill>
                  <a:schemeClr val="bg1"/>
                </a:solidFill>
              </a:defRPr>
            </a:lvl1pPr>
          </a:lstStyle>
          <a:p>
            <a:r>
              <a:rPr lang="en-US" dirty="0"/>
              <a:t>Click to add title</a:t>
            </a:r>
            <a:endParaRPr lang="en-GB"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8685" y="5476247"/>
            <a:ext cx="1381280" cy="1381280"/>
          </a:xfrm>
          <a:prstGeom prst="rect">
            <a:avLst/>
          </a:prstGeom>
        </p:spPr>
      </p:pic>
      <p:pic>
        <p:nvPicPr>
          <p:cNvPr id="10" name="Picture 9"/>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58954" y="5815402"/>
            <a:ext cx="493303" cy="691869"/>
          </a:xfrm>
          <a:prstGeom prst="rect">
            <a:avLst/>
          </a:prstGeom>
        </p:spPr>
      </p:pic>
      <p:sp>
        <p:nvSpPr>
          <p:cNvPr id="3" name="Date Placeholder 2"/>
          <p:cNvSpPr>
            <a:spLocks noGrp="1"/>
          </p:cNvSpPr>
          <p:nvPr>
            <p:ph type="dt" sz="half" idx="15"/>
          </p:nvPr>
        </p:nvSpPr>
        <p:spPr/>
        <p:txBody>
          <a:bodyPr/>
          <a:lstStyle/>
          <a:p>
            <a:endParaRPr lang="en-GB" dirty="0"/>
          </a:p>
        </p:txBody>
      </p:sp>
      <p:sp>
        <p:nvSpPr>
          <p:cNvPr id="4" name="Slide Number Placeholder 3"/>
          <p:cNvSpPr>
            <a:spLocks noGrp="1"/>
          </p:cNvSpPr>
          <p:nvPr>
            <p:ph type="sldNum" sz="quarter" idx="16"/>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2972362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Slide C">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8479152-EC59-4E85-860A-7F94ED52F8B1}"/>
              </a:ext>
            </a:extLst>
          </p:cNvPr>
          <p:cNvSpPr/>
          <p:nvPr userDrawn="1"/>
        </p:nvSpPr>
        <p:spPr>
          <a:xfrm>
            <a:off x="0" y="0"/>
            <a:ext cx="1219199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Picture Placeholder 28">
            <a:extLst>
              <a:ext uri="{FF2B5EF4-FFF2-40B4-BE49-F238E27FC236}">
                <a16:creationId xmlns:a16="http://schemas.microsoft.com/office/drawing/2014/main" id="{16C46A4B-C7F3-48A4-A48B-242F24F3CC97}"/>
              </a:ext>
            </a:extLst>
          </p:cNvPr>
          <p:cNvSpPr>
            <a:spLocks noGrp="1"/>
          </p:cNvSpPr>
          <p:nvPr>
            <p:ph type="pic" sz="quarter" idx="17"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6259424 h 6858000"/>
              <a:gd name="connsiteX5" fmla="*/ 2153 w 12192000"/>
              <a:gd name="connsiteY5" fmla="*/ 6259424 h 6858000"/>
              <a:gd name="connsiteX6" fmla="*/ 82352 w 12192000"/>
              <a:gd name="connsiteY6" fmla="*/ 6259424 h 6858000"/>
              <a:gd name="connsiteX7" fmla="*/ 138197 w 12192000"/>
              <a:gd name="connsiteY7" fmla="*/ 6259424 h 6858000"/>
              <a:gd name="connsiteX8" fmla="*/ 149077 w 12192000"/>
              <a:gd name="connsiteY8" fmla="*/ 6259424 h 6858000"/>
              <a:gd name="connsiteX9" fmla="*/ 2994068 w 12192000"/>
              <a:gd name="connsiteY9" fmla="*/ 6259424 h 6858000"/>
              <a:gd name="connsiteX10" fmla="*/ 5823194 w 12192000"/>
              <a:gd name="connsiteY10" fmla="*/ 3430702 h 6858000"/>
              <a:gd name="connsiteX11" fmla="*/ 2994068 w 12192000"/>
              <a:gd name="connsiteY11" fmla="*/ 601980 h 6858000"/>
              <a:gd name="connsiteX12" fmla="*/ 263555 w 12192000"/>
              <a:gd name="connsiteY12" fmla="*/ 601980 h 6858000"/>
              <a:gd name="connsiteX13" fmla="*/ 138197 w 12192000"/>
              <a:gd name="connsiteY13" fmla="*/ 601980 h 6858000"/>
              <a:gd name="connsiteX14" fmla="*/ 0 w 12192000"/>
              <a:gd name="connsiteY14" fmla="*/ 60198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6858000">
                <a:moveTo>
                  <a:pt x="0" y="0"/>
                </a:moveTo>
                <a:lnTo>
                  <a:pt x="12192000" y="0"/>
                </a:lnTo>
                <a:lnTo>
                  <a:pt x="12192000" y="6858000"/>
                </a:lnTo>
                <a:lnTo>
                  <a:pt x="0" y="6858000"/>
                </a:lnTo>
                <a:lnTo>
                  <a:pt x="0" y="6259424"/>
                </a:lnTo>
                <a:lnTo>
                  <a:pt x="2153" y="6259424"/>
                </a:lnTo>
                <a:cubicBezTo>
                  <a:pt x="13610" y="6259424"/>
                  <a:pt x="36524" y="6259424"/>
                  <a:pt x="82352" y="6259424"/>
                </a:cubicBezTo>
                <a:lnTo>
                  <a:pt x="138197" y="6259424"/>
                </a:lnTo>
                <a:lnTo>
                  <a:pt x="149077" y="6259424"/>
                </a:lnTo>
                <a:cubicBezTo>
                  <a:pt x="413045" y="6259424"/>
                  <a:pt x="1116961" y="6259424"/>
                  <a:pt x="2994068" y="6259424"/>
                </a:cubicBezTo>
                <a:cubicBezTo>
                  <a:pt x="4555949" y="6259424"/>
                  <a:pt x="5823194" y="4992360"/>
                  <a:pt x="5823194" y="3430702"/>
                </a:cubicBezTo>
                <a:cubicBezTo>
                  <a:pt x="5823194" y="1869045"/>
                  <a:pt x="4555949" y="601980"/>
                  <a:pt x="2994068" y="601980"/>
                </a:cubicBezTo>
                <a:cubicBezTo>
                  <a:pt x="2994068" y="601980"/>
                  <a:pt x="2994068" y="601980"/>
                  <a:pt x="263555" y="601980"/>
                </a:cubicBezTo>
                <a:lnTo>
                  <a:pt x="138197" y="601980"/>
                </a:lnTo>
                <a:lnTo>
                  <a:pt x="0" y="601980"/>
                </a:lnTo>
                <a:close/>
              </a:path>
            </a:pathLst>
          </a:custGeom>
          <a:solidFill>
            <a:schemeClr val="bg1">
              <a:lumMod val="75000"/>
            </a:schemeClr>
          </a:solidFill>
        </p:spPr>
        <p:txBody>
          <a:bodyPr wrap="square" tIns="144000" rIns="144000">
            <a:noAutofit/>
          </a:bodyPr>
          <a:lstStyle>
            <a:lvl1pPr algn="l">
              <a:defRPr sz="1400">
                <a:solidFill>
                  <a:schemeClr val="bg1"/>
                </a:solidFill>
              </a:defRPr>
            </a:lvl1pPr>
          </a:lstStyle>
          <a:p>
            <a:r>
              <a:rPr lang="en-AU" sz="1400" dirty="0"/>
              <a:t>Drag and drop image form a folder, or click on the placeholder and select ‘Insert \ Images’</a:t>
            </a:r>
            <a:endParaRPr lang="en-AU" dirty="0"/>
          </a:p>
        </p:txBody>
      </p:sp>
      <p:sp>
        <p:nvSpPr>
          <p:cNvPr id="11" name="Text Placeholder 5">
            <a:extLst>
              <a:ext uri="{FF2B5EF4-FFF2-40B4-BE49-F238E27FC236}">
                <a16:creationId xmlns:a16="http://schemas.microsoft.com/office/drawing/2014/main" id="{B36ACC5A-D2CF-40E7-8984-09E0560FD4B7}"/>
              </a:ext>
            </a:extLst>
          </p:cNvPr>
          <p:cNvSpPr>
            <a:spLocks noGrp="1"/>
          </p:cNvSpPr>
          <p:nvPr>
            <p:ph type="body" sz="quarter" idx="13" hasCustomPrompt="1"/>
          </p:nvPr>
        </p:nvSpPr>
        <p:spPr>
          <a:xfrm>
            <a:off x="584953" y="3213099"/>
            <a:ext cx="4577597" cy="1347315"/>
          </a:xfrm>
        </p:spPr>
        <p:txBody>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500">
                <a:solidFill>
                  <a:schemeClr val="bg1"/>
                </a:solidFill>
              </a:defRPr>
            </a:lvl1pPr>
            <a:lvl2pPr>
              <a:spcBef>
                <a:spcPts val="0"/>
              </a:spcBef>
              <a:defRPr sz="2500">
                <a:solidFill>
                  <a:schemeClr val="bg1"/>
                </a:solidFill>
              </a:defRPr>
            </a:lvl2pPr>
            <a:lvl3pPr marL="0" indent="0">
              <a:spcBef>
                <a:spcPts val="0"/>
              </a:spcBef>
              <a:buNone/>
              <a:defRPr sz="2500">
                <a:solidFill>
                  <a:schemeClr val="bg1"/>
                </a:solidFill>
              </a:defRPr>
            </a:lvl3pPr>
            <a:lvl4pPr marL="0" indent="0">
              <a:spcBef>
                <a:spcPts val="0"/>
              </a:spcBef>
              <a:buNone/>
              <a:defRPr sz="2500">
                <a:solidFill>
                  <a:schemeClr val="bg1"/>
                </a:solidFill>
              </a:defRPr>
            </a:lvl4pPr>
            <a:lvl5pPr marL="0">
              <a:spcBef>
                <a:spcPts val="0"/>
              </a:spcBef>
              <a:defRPr sz="2500">
                <a:solidFill>
                  <a:schemeClr val="bg1"/>
                </a:solidFill>
              </a:defRPr>
            </a:lvl5pPr>
            <a:lvl6pPr>
              <a:spcBef>
                <a:spcPts val="0"/>
              </a:spcBef>
              <a:defRPr sz="2500">
                <a:solidFill>
                  <a:schemeClr val="bg1"/>
                </a:solidFill>
              </a:defRPr>
            </a:lvl6pPr>
            <a:lvl7pPr>
              <a:spcBef>
                <a:spcPts val="0"/>
              </a:spcBef>
              <a:defRPr sz="2500">
                <a:solidFill>
                  <a:schemeClr val="bg1"/>
                </a:solidFill>
              </a:defRPr>
            </a:lvl7pPr>
            <a:lvl8pPr>
              <a:spcBef>
                <a:spcPts val="0"/>
              </a:spcBef>
              <a:defRPr sz="2500">
                <a:solidFill>
                  <a:schemeClr val="bg1"/>
                </a:solidFill>
              </a:defRPr>
            </a:lvl8pPr>
            <a:lvl9pPr>
              <a:spcBef>
                <a:spcPts val="0"/>
              </a:spcBef>
              <a:defRPr sz="2500">
                <a:solidFill>
                  <a:schemeClr val="bg1"/>
                </a:solidFill>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add subtitle</a:t>
            </a:r>
            <a:endParaRPr lang="en-GB" dirty="0"/>
          </a:p>
          <a:p>
            <a:pPr lvl="0"/>
            <a:r>
              <a:rPr lang="en-US" dirty="0"/>
              <a:t>Sub Edit Master text styles</a:t>
            </a:r>
          </a:p>
          <a:p>
            <a:pPr lvl="1"/>
            <a:r>
              <a:rPr lang="en-US" dirty="0"/>
              <a:t>Second level</a:t>
            </a:r>
          </a:p>
          <a:p>
            <a:pPr lvl="2"/>
            <a:r>
              <a:rPr lang="en-US" dirty="0"/>
              <a:t>Third </a:t>
            </a:r>
            <a:r>
              <a:rPr lang="en-US" dirty="0" smtClean="0"/>
              <a:t>level</a:t>
            </a:r>
            <a:endParaRPr lang="en-US" dirty="0"/>
          </a:p>
        </p:txBody>
      </p:sp>
      <p:sp>
        <p:nvSpPr>
          <p:cNvPr id="9" name="Footer Placeholder 8">
            <a:extLst>
              <a:ext uri="{FF2B5EF4-FFF2-40B4-BE49-F238E27FC236}">
                <a16:creationId xmlns:a16="http://schemas.microsoft.com/office/drawing/2014/main" id="{B6BDA700-3D1B-49F1-9223-954502A2E2FB}"/>
              </a:ext>
            </a:extLst>
          </p:cNvPr>
          <p:cNvSpPr>
            <a:spLocks noGrp="1"/>
          </p:cNvSpPr>
          <p:nvPr>
            <p:ph type="ftr" sz="quarter" idx="15"/>
          </p:nvPr>
        </p:nvSpPr>
        <p:spPr/>
        <p:txBody>
          <a:bodyPr/>
          <a:lstStyle>
            <a:lvl1pPr>
              <a:defRPr>
                <a:solidFill>
                  <a:schemeClr val="bg1"/>
                </a:solidFill>
              </a:defRPr>
            </a:lvl1pPr>
          </a:lstStyle>
          <a:p>
            <a:r>
              <a:rPr lang="en-AU" dirty="0"/>
              <a:t>Deakin University CRICOS Provider Code: 00113B</a:t>
            </a:r>
            <a:endParaRPr lang="en-GB" dirty="0"/>
          </a:p>
        </p:txBody>
      </p:sp>
      <p:sp>
        <p:nvSpPr>
          <p:cNvPr id="27" name="Title 26">
            <a:extLst>
              <a:ext uri="{FF2B5EF4-FFF2-40B4-BE49-F238E27FC236}">
                <a16:creationId xmlns:a16="http://schemas.microsoft.com/office/drawing/2014/main" id="{ABBA3CDA-E776-40AE-B46D-45A45CC5D973}"/>
              </a:ext>
            </a:extLst>
          </p:cNvPr>
          <p:cNvSpPr>
            <a:spLocks noGrp="1"/>
          </p:cNvSpPr>
          <p:nvPr>
            <p:ph type="title" hasCustomPrompt="1"/>
          </p:nvPr>
        </p:nvSpPr>
        <p:spPr>
          <a:xfrm>
            <a:off x="584952" y="2222662"/>
            <a:ext cx="4577597" cy="959957"/>
          </a:xfrm>
        </p:spPr>
        <p:txBody>
          <a:bodyPr anchor="b"/>
          <a:lstStyle>
            <a:lvl1pPr>
              <a:defRPr sz="4500" b="0">
                <a:solidFill>
                  <a:schemeClr val="bg1"/>
                </a:solidFill>
              </a:defRPr>
            </a:lvl1pPr>
          </a:lstStyle>
          <a:p>
            <a:r>
              <a:rPr lang="en-US" dirty="0"/>
              <a:t>Click to add title</a:t>
            </a:r>
            <a:endParaRPr lang="en-AU"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09815" y="2285946"/>
            <a:ext cx="2286107" cy="2286107"/>
          </a:xfrm>
          <a:prstGeom prst="rect">
            <a:avLst/>
          </a:prstGeom>
        </p:spPr>
      </p:pic>
      <p:pic>
        <p:nvPicPr>
          <p:cNvPr id="12" name="Picture 11"/>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84952" y="5203728"/>
            <a:ext cx="493409" cy="691869"/>
          </a:xfrm>
          <a:prstGeom prst="rect">
            <a:avLst/>
          </a:prstGeom>
        </p:spPr>
      </p:pic>
      <p:sp>
        <p:nvSpPr>
          <p:cNvPr id="2" name="Date Placeholder 1"/>
          <p:cNvSpPr>
            <a:spLocks noGrp="1"/>
          </p:cNvSpPr>
          <p:nvPr>
            <p:ph type="dt" sz="half" idx="18"/>
          </p:nvPr>
        </p:nvSpPr>
        <p:spPr/>
        <p:txBody>
          <a:bodyPr/>
          <a:lstStyle/>
          <a:p>
            <a:endParaRPr lang="en-GB" dirty="0"/>
          </a:p>
        </p:txBody>
      </p:sp>
      <p:sp>
        <p:nvSpPr>
          <p:cNvPr id="3" name="Slide Number Placeholder 2"/>
          <p:cNvSpPr>
            <a:spLocks noGrp="1"/>
          </p:cNvSpPr>
          <p:nvPr>
            <p:ph type="sldNum" sz="quarter" idx="19"/>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4059296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Slide 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C57DA6F-A204-4940-B919-67CA81BB5E70}"/>
              </a:ext>
            </a:extLst>
          </p:cNvPr>
          <p:cNvSpPr>
            <a:spLocks noGrp="1"/>
          </p:cNvSpPr>
          <p:nvPr>
            <p:ph type="pic" sz="quarter" idx="17" hasCustomPrompt="1"/>
          </p:nvPr>
        </p:nvSpPr>
        <p:spPr>
          <a:xfrm>
            <a:off x="0" y="0"/>
            <a:ext cx="12192000" cy="6858000"/>
          </a:xfrm>
          <a:solidFill>
            <a:schemeClr val="bg1">
              <a:lumMod val="75000"/>
            </a:schemeClr>
          </a:solidFill>
        </p:spPr>
        <p:txBody>
          <a:bodyPr lIns="144000" tIns="144000"/>
          <a:lstStyle>
            <a:lvl1pPr>
              <a:defRPr sz="1400">
                <a:solidFill>
                  <a:schemeClr val="bg1"/>
                </a:solidFill>
              </a:defRPr>
            </a:lvl1pPr>
          </a:lstStyle>
          <a:p>
            <a:r>
              <a:rPr lang="en-AU" sz="1400" dirty="0"/>
              <a:t>Click Icon to Add Image</a:t>
            </a:r>
            <a:endParaRPr lang="en-AU" dirty="0"/>
          </a:p>
        </p:txBody>
      </p:sp>
      <p:sp>
        <p:nvSpPr>
          <p:cNvPr id="11" name="Text Placeholder 5">
            <a:extLst>
              <a:ext uri="{FF2B5EF4-FFF2-40B4-BE49-F238E27FC236}">
                <a16:creationId xmlns:a16="http://schemas.microsoft.com/office/drawing/2014/main" id="{B36ACC5A-D2CF-40E7-8984-09E0560FD4B7}"/>
              </a:ext>
            </a:extLst>
          </p:cNvPr>
          <p:cNvSpPr>
            <a:spLocks noGrp="1"/>
          </p:cNvSpPr>
          <p:nvPr>
            <p:ph type="body" sz="quarter" idx="13" hasCustomPrompt="1"/>
          </p:nvPr>
        </p:nvSpPr>
        <p:spPr>
          <a:xfrm>
            <a:off x="584953" y="3213099"/>
            <a:ext cx="4577597" cy="1347315"/>
          </a:xfrm>
        </p:spPr>
        <p:txBody>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500">
                <a:solidFill>
                  <a:schemeClr val="bg1"/>
                </a:solidFill>
              </a:defRPr>
            </a:lvl1pPr>
            <a:lvl2pPr marL="223200" indent="-180000">
              <a:spcBef>
                <a:spcPts val="0"/>
              </a:spcBef>
              <a:buSzPct val="75000"/>
              <a:buFont typeface="Calibri" panose="020F0502020204030204" pitchFamily="34" charset="0"/>
              <a:buChar char="●"/>
              <a:defRPr sz="1800">
                <a:solidFill>
                  <a:schemeClr val="bg1"/>
                </a:solidFill>
              </a:defRPr>
            </a:lvl2pPr>
            <a:lvl3pPr marL="223200" indent="-180000">
              <a:spcBef>
                <a:spcPts val="0"/>
              </a:spcBef>
              <a:buSzPct val="75000"/>
              <a:buFont typeface="Calibri" panose="020F0502020204030204" pitchFamily="34" charset="0"/>
              <a:buChar char="●"/>
              <a:defRPr sz="1800">
                <a:solidFill>
                  <a:schemeClr val="bg1"/>
                </a:solidFill>
              </a:defRPr>
            </a:lvl3pPr>
            <a:lvl4pPr marL="223200" indent="-180000">
              <a:spcBef>
                <a:spcPts val="0"/>
              </a:spcBef>
              <a:buSzPct val="75000"/>
              <a:buFont typeface="Calibri" panose="020F0502020204030204" pitchFamily="34" charset="0"/>
              <a:buChar char="●"/>
              <a:defRPr sz="1800">
                <a:solidFill>
                  <a:schemeClr val="bg1"/>
                </a:solidFill>
              </a:defRPr>
            </a:lvl4pPr>
            <a:lvl5pPr marL="223200" indent="-180000">
              <a:spcBef>
                <a:spcPts val="0"/>
              </a:spcBef>
              <a:buSzPct val="75000"/>
              <a:buFont typeface="Calibri" panose="020F0502020204030204" pitchFamily="34" charset="0"/>
              <a:buChar char="●"/>
              <a:defRPr sz="1800">
                <a:solidFill>
                  <a:schemeClr val="bg1"/>
                </a:solidFill>
              </a:defRPr>
            </a:lvl5pPr>
            <a:lvl6pPr marL="223200" indent="-180000">
              <a:spcBef>
                <a:spcPts val="0"/>
              </a:spcBef>
              <a:buSzPct val="75000"/>
              <a:buFont typeface="Calibri" panose="020F0502020204030204" pitchFamily="34" charset="0"/>
              <a:buChar char="●"/>
              <a:defRPr sz="1800">
                <a:solidFill>
                  <a:schemeClr val="bg1"/>
                </a:solidFill>
              </a:defRPr>
            </a:lvl6pPr>
            <a:lvl7pPr marL="223200" indent="-180000">
              <a:spcBef>
                <a:spcPts val="0"/>
              </a:spcBef>
              <a:buSzPct val="75000"/>
              <a:buFont typeface="Calibri" panose="020F0502020204030204" pitchFamily="34" charset="0"/>
              <a:buChar char="●"/>
              <a:defRPr sz="1800">
                <a:solidFill>
                  <a:schemeClr val="bg1"/>
                </a:solidFill>
              </a:defRPr>
            </a:lvl7pPr>
            <a:lvl8pPr marL="223200" indent="-180000">
              <a:spcBef>
                <a:spcPts val="0"/>
              </a:spcBef>
              <a:buSzPct val="75000"/>
              <a:buFont typeface="Calibri" panose="020F0502020204030204" pitchFamily="34" charset="0"/>
              <a:buChar char="●"/>
              <a:defRPr sz="1800">
                <a:solidFill>
                  <a:schemeClr val="bg1"/>
                </a:solidFill>
              </a:defRPr>
            </a:lvl8pPr>
            <a:lvl9pPr marL="223200" indent="-180000">
              <a:spcBef>
                <a:spcPts val="0"/>
              </a:spcBef>
              <a:buSzPct val="75000"/>
              <a:buFont typeface="Calibri" panose="020F0502020204030204" pitchFamily="34" charset="0"/>
              <a:buChar char="●"/>
              <a:defRPr sz="1800">
                <a:solidFill>
                  <a:schemeClr val="bg1"/>
                </a:solidFill>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add subtitle</a:t>
            </a:r>
            <a:endParaRPr lang="en-GB" dirty="0"/>
          </a:p>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endParaRPr lang="en-AU" dirty="0"/>
          </a:p>
        </p:txBody>
      </p:sp>
      <p:sp>
        <p:nvSpPr>
          <p:cNvPr id="9" name="Footer Placeholder 8">
            <a:extLst>
              <a:ext uri="{FF2B5EF4-FFF2-40B4-BE49-F238E27FC236}">
                <a16:creationId xmlns:a16="http://schemas.microsoft.com/office/drawing/2014/main" id="{B6BDA700-3D1B-49F1-9223-954502A2E2FB}"/>
              </a:ext>
            </a:extLst>
          </p:cNvPr>
          <p:cNvSpPr>
            <a:spLocks noGrp="1"/>
          </p:cNvSpPr>
          <p:nvPr>
            <p:ph type="ftr" sz="quarter" idx="15"/>
          </p:nvPr>
        </p:nvSpPr>
        <p:spPr/>
        <p:txBody>
          <a:bodyPr/>
          <a:lstStyle>
            <a:lvl1pPr>
              <a:defRPr>
                <a:solidFill>
                  <a:schemeClr val="tx1"/>
                </a:solidFill>
              </a:defRPr>
            </a:lvl1pPr>
          </a:lstStyle>
          <a:p>
            <a:r>
              <a:rPr lang="en-AU" dirty="0"/>
              <a:t>Deakin University CRICOS Provider Code: 00113B</a:t>
            </a:r>
            <a:endParaRPr lang="en-GB" dirty="0"/>
          </a:p>
        </p:txBody>
      </p:sp>
      <p:sp>
        <p:nvSpPr>
          <p:cNvPr id="27" name="Title 26">
            <a:extLst>
              <a:ext uri="{FF2B5EF4-FFF2-40B4-BE49-F238E27FC236}">
                <a16:creationId xmlns:a16="http://schemas.microsoft.com/office/drawing/2014/main" id="{ABBA3CDA-E776-40AE-B46D-45A45CC5D973}"/>
              </a:ext>
            </a:extLst>
          </p:cNvPr>
          <p:cNvSpPr>
            <a:spLocks noGrp="1"/>
          </p:cNvSpPr>
          <p:nvPr>
            <p:ph type="title" hasCustomPrompt="1"/>
          </p:nvPr>
        </p:nvSpPr>
        <p:spPr>
          <a:xfrm>
            <a:off x="584952" y="2222662"/>
            <a:ext cx="4577597" cy="959957"/>
          </a:xfrm>
        </p:spPr>
        <p:txBody>
          <a:bodyPr anchor="b"/>
          <a:lstStyle>
            <a:lvl1pPr>
              <a:defRPr sz="4500" b="0">
                <a:solidFill>
                  <a:schemeClr val="bg1"/>
                </a:solidFill>
              </a:defRPr>
            </a:lvl1pPr>
          </a:lstStyle>
          <a:p>
            <a:r>
              <a:rPr lang="en-US" dirty="0"/>
              <a:t>Click to add title</a:t>
            </a:r>
            <a:endParaRPr lang="en-AU"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17310" y="5476720"/>
            <a:ext cx="1381280" cy="1381280"/>
          </a:xfrm>
          <a:prstGeom prst="rect">
            <a:avLst/>
          </a:prstGeom>
        </p:spPr>
      </p:pic>
      <p:pic>
        <p:nvPicPr>
          <p:cNvPr id="8" name="Picture 7"/>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17389" y="5843112"/>
            <a:ext cx="493303" cy="691869"/>
          </a:xfrm>
          <a:prstGeom prst="rect">
            <a:avLst/>
          </a:prstGeom>
        </p:spPr>
      </p:pic>
      <p:sp>
        <p:nvSpPr>
          <p:cNvPr id="2" name="Date Placeholder 1"/>
          <p:cNvSpPr>
            <a:spLocks noGrp="1"/>
          </p:cNvSpPr>
          <p:nvPr>
            <p:ph type="dt" sz="half" idx="18"/>
          </p:nvPr>
        </p:nvSpPr>
        <p:spPr/>
        <p:txBody>
          <a:bodyPr/>
          <a:lstStyle/>
          <a:p>
            <a:endParaRPr lang="en-GB" dirty="0"/>
          </a:p>
        </p:txBody>
      </p:sp>
      <p:sp>
        <p:nvSpPr>
          <p:cNvPr id="3" name="Slide Number Placeholder 2"/>
          <p:cNvSpPr>
            <a:spLocks noGrp="1"/>
          </p:cNvSpPr>
          <p:nvPr>
            <p:ph type="sldNum" sz="quarter" idx="19"/>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3927196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endParaRPr lang="en-GB" dirty="0"/>
          </a:p>
        </p:txBody>
      </p:sp>
      <p:sp>
        <p:nvSpPr>
          <p:cNvPr id="5" name="Footer Placeholder 4"/>
          <p:cNvSpPr>
            <a:spLocks noGrp="1"/>
          </p:cNvSpPr>
          <p:nvPr>
            <p:ph type="ftr" sz="quarter" idx="11"/>
          </p:nvPr>
        </p:nvSpPr>
        <p:spPr/>
        <p:txBody>
          <a:bodyPr/>
          <a:lstStyle/>
          <a:p>
            <a:r>
              <a:rPr lang="en-AU"/>
              <a:t>Deakin University CRICOS Provider Code: 00113B</a:t>
            </a:r>
            <a:endParaRPr lang="en-GB"/>
          </a:p>
        </p:txBody>
      </p:sp>
      <p:sp>
        <p:nvSpPr>
          <p:cNvPr id="6" name="Content Placeholder 5">
            <a:extLst>
              <a:ext uri="{FF2B5EF4-FFF2-40B4-BE49-F238E27FC236}">
                <a16:creationId xmlns:a16="http://schemas.microsoft.com/office/drawing/2014/main" id="{BA9360C9-D6E6-46AC-8EF9-EEF25F267E14}"/>
              </a:ext>
            </a:extLst>
          </p:cNvPr>
          <p:cNvSpPr>
            <a:spLocks noGrp="1"/>
          </p:cNvSpPr>
          <p:nvPr>
            <p:ph sz="quarter" idx="12" hasCustomPrompt="1"/>
          </p:nvPr>
        </p:nvSpPr>
        <p:spPr>
          <a:xfrm>
            <a:off x="490538" y="1758950"/>
            <a:ext cx="10193790" cy="3974666"/>
          </a:xfrm>
        </p:spPr>
        <p:txBody>
          <a:bodyPr/>
          <a:lstStyle>
            <a:lvl1pPr marL="0" marR="0" indent="0" algn="l" defTabSz="914400" rtl="0" eaLnBrk="1" fontAlgn="auto" latinLnBrk="0" hangingPunct="1">
              <a:lnSpc>
                <a:spcPct val="90000"/>
              </a:lnSpc>
              <a:spcBef>
                <a:spcPts val="1000"/>
              </a:spcBef>
              <a:spcAft>
                <a:spcPts val="2400"/>
              </a:spcAft>
              <a:buClrTx/>
              <a:buSzTx/>
              <a:buFont typeface="Arial" panose="020B0604020202020204" pitchFamily="34" charset="0"/>
              <a:buNone/>
              <a:tabLst/>
              <a:defRPr/>
            </a:lvl1pPr>
          </a:lstStyle>
          <a:p>
            <a:pPr marL="0" marR="0" lvl="0" indent="0" algn="l" defTabSz="914400" rtl="0" eaLnBrk="1" fontAlgn="auto" latinLnBrk="0" hangingPunct="1">
              <a:lnSpc>
                <a:spcPct val="90000"/>
              </a:lnSpc>
              <a:spcBef>
                <a:spcPts val="1000"/>
              </a:spcBef>
              <a:spcAft>
                <a:spcPts val="2400"/>
              </a:spcAft>
              <a:buClrTx/>
              <a:buSzTx/>
              <a:buFont typeface="Arial" panose="020B0604020202020204" pitchFamily="34" charset="0"/>
              <a:buNone/>
              <a:tabLst/>
              <a:defRPr/>
            </a:pPr>
            <a:r>
              <a:rPr lang="en-US" dirty="0"/>
              <a:t>Click on the relevant icon at the </a:t>
            </a:r>
            <a:r>
              <a:rPr lang="en-US" dirty="0" err="1"/>
              <a:t>centre</a:t>
            </a:r>
            <a:r>
              <a:rPr lang="en-US" dirty="0"/>
              <a:t> of the placeholder to add: Text / Table / Chart / SmartArt / Image / Media. There are five type styles in the template, available as List Levels. Press the Increase / Decrease button in the paragraph section of the home ribbon to move through the styles</a:t>
            </a:r>
          </a:p>
          <a:p>
            <a:pPr lvl="0"/>
            <a:endParaRPr lang="en-US" dirty="0"/>
          </a:p>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Date Placeholder 2"/>
          <p:cNvSpPr>
            <a:spLocks noGrp="1"/>
          </p:cNvSpPr>
          <p:nvPr>
            <p:ph type="dt" sz="half" idx="13"/>
          </p:nvPr>
        </p:nvSpPr>
        <p:spPr/>
        <p:txBody>
          <a:bodyPr/>
          <a:lstStyle/>
          <a:p>
            <a:endParaRPr lang="en-GB" dirty="0"/>
          </a:p>
        </p:txBody>
      </p:sp>
      <p:sp>
        <p:nvSpPr>
          <p:cNvPr id="4" name="Slide Number Placeholder 3"/>
          <p:cNvSpPr>
            <a:spLocks noGrp="1"/>
          </p:cNvSpPr>
          <p:nvPr>
            <p:ph type="sldNum" sz="quarter" idx="14"/>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1890854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B">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6BD6C96-781C-4A3F-97CF-70B1B00818F8}"/>
              </a:ext>
            </a:extLst>
          </p:cNvPr>
          <p:cNvSpPr/>
          <p:nvPr userDrawn="1"/>
        </p:nvSpPr>
        <p:spPr>
          <a:xfrm>
            <a:off x="0" y="0"/>
            <a:ext cx="12191999"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p:txBody>
          <a:bodyPr/>
          <a:lstStyle>
            <a:lvl1pPr>
              <a:defRPr/>
            </a:lvl1pPr>
          </a:lstStyle>
          <a:p>
            <a:r>
              <a:rPr lang="en-US" dirty="0"/>
              <a:t>Click to add title</a:t>
            </a:r>
            <a:endParaRPr lang="en-GB" dirty="0"/>
          </a:p>
        </p:txBody>
      </p:sp>
      <p:sp>
        <p:nvSpPr>
          <p:cNvPr id="5" name="Footer Placeholder 4"/>
          <p:cNvSpPr>
            <a:spLocks noGrp="1"/>
          </p:cNvSpPr>
          <p:nvPr>
            <p:ph type="ftr" sz="quarter" idx="11"/>
          </p:nvPr>
        </p:nvSpPr>
        <p:spPr/>
        <p:txBody>
          <a:bodyPr/>
          <a:lstStyle/>
          <a:p>
            <a:r>
              <a:rPr lang="en-AU"/>
              <a:t>Deakin University CRICOS Provider Code: 00113B</a:t>
            </a:r>
            <a:endParaRPr lang="en-GB"/>
          </a:p>
        </p:txBody>
      </p:sp>
      <p:sp>
        <p:nvSpPr>
          <p:cNvPr id="6" name="Content Placeholder 5">
            <a:extLst>
              <a:ext uri="{FF2B5EF4-FFF2-40B4-BE49-F238E27FC236}">
                <a16:creationId xmlns:a16="http://schemas.microsoft.com/office/drawing/2014/main" id="{1728D9B9-3392-4769-8DFF-BE6FA168AE0E}"/>
              </a:ext>
            </a:extLst>
          </p:cNvPr>
          <p:cNvSpPr>
            <a:spLocks noGrp="1"/>
          </p:cNvSpPr>
          <p:nvPr>
            <p:ph sz="quarter" idx="12" hasCustomPrompt="1"/>
          </p:nvPr>
        </p:nvSpPr>
        <p:spPr>
          <a:xfrm>
            <a:off x="490538" y="1758950"/>
            <a:ext cx="10193790" cy="3974666"/>
          </a:xfrm>
        </p:spPr>
        <p:txBody>
          <a:bodyPr/>
          <a:lstStyle>
            <a:lvl1pPr marL="0" marR="0" indent="0" algn="l" defTabSz="914400" rtl="0" eaLnBrk="1" fontAlgn="auto" latinLnBrk="0" hangingPunct="1">
              <a:lnSpc>
                <a:spcPct val="90000"/>
              </a:lnSpc>
              <a:spcBef>
                <a:spcPts val="1000"/>
              </a:spcBef>
              <a:spcAft>
                <a:spcPts val="2400"/>
              </a:spcAft>
              <a:buClrTx/>
              <a:buSzTx/>
              <a:buFont typeface="Arial" panose="020B0604020202020204" pitchFamily="34" charset="0"/>
              <a:buNone/>
              <a:tabLst/>
              <a:defRPr/>
            </a:lvl1pPr>
          </a:lstStyle>
          <a:p>
            <a:pPr marL="0" marR="0" lvl="0" indent="0" algn="l" defTabSz="914400" rtl="0" eaLnBrk="1" fontAlgn="auto" latinLnBrk="0" hangingPunct="1">
              <a:lnSpc>
                <a:spcPct val="90000"/>
              </a:lnSpc>
              <a:spcBef>
                <a:spcPts val="1000"/>
              </a:spcBef>
              <a:spcAft>
                <a:spcPts val="2400"/>
              </a:spcAft>
              <a:buClrTx/>
              <a:buSzTx/>
              <a:buFont typeface="Arial" panose="020B0604020202020204" pitchFamily="34" charset="0"/>
              <a:buNone/>
              <a:tabLst/>
              <a:defRPr/>
            </a:pPr>
            <a:r>
              <a:rPr lang="en-US" dirty="0"/>
              <a:t>Click on the relevant icon at the </a:t>
            </a:r>
            <a:r>
              <a:rPr lang="en-US" dirty="0" err="1"/>
              <a:t>centre</a:t>
            </a:r>
            <a:r>
              <a:rPr lang="en-US" dirty="0"/>
              <a:t> of the placeholder to add: Text / Table / Chart / SmartArt / Image / Media. There are five type styles in the template, available as List Levels. Press the Increase / Decrease button in the paragraph section of the home ribbon to move through the styles</a:t>
            </a:r>
          </a:p>
          <a:p>
            <a:pPr lvl="0"/>
            <a:endParaRPr lang="en-US" dirty="0"/>
          </a:p>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Date Placeholder 2"/>
          <p:cNvSpPr>
            <a:spLocks noGrp="1"/>
          </p:cNvSpPr>
          <p:nvPr>
            <p:ph type="dt" sz="half" idx="13"/>
          </p:nvPr>
        </p:nvSpPr>
        <p:spPr/>
        <p:txBody>
          <a:bodyPr/>
          <a:lstStyle/>
          <a:p>
            <a:endParaRPr lang="en-GB" dirty="0"/>
          </a:p>
        </p:txBody>
      </p:sp>
      <p:sp>
        <p:nvSpPr>
          <p:cNvPr id="4" name="Slide Number Placeholder 3"/>
          <p:cNvSpPr>
            <a:spLocks noGrp="1"/>
          </p:cNvSpPr>
          <p:nvPr>
            <p:ph type="sldNum" sz="quarter" idx="14"/>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3630014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C4ED600E-90B7-4D49-803F-18C3CB208852}"/>
              </a:ext>
            </a:extLst>
          </p:cNvPr>
          <p:cNvSpPr/>
          <p:nvPr userDrawn="1"/>
        </p:nvSpPr>
        <p:spPr>
          <a:xfrm flipV="1">
            <a:off x="0" y="-1"/>
            <a:ext cx="8769311" cy="1230123"/>
          </a:xfrm>
          <a:custGeom>
            <a:avLst/>
            <a:gdLst>
              <a:gd name="connsiteX0" fmla="*/ 741970 w 8769311"/>
              <a:gd name="connsiteY0" fmla="*/ 1230123 h 1230123"/>
              <a:gd name="connsiteX1" fmla="*/ 1254832 w 8769311"/>
              <a:gd name="connsiteY1" fmla="*/ 1230123 h 1230123"/>
              <a:gd name="connsiteX2" fmla="*/ 1254832 w 8769311"/>
              <a:gd name="connsiteY2" fmla="*/ 1230122 h 1230123"/>
              <a:gd name="connsiteX3" fmla="*/ 8769275 w 8769311"/>
              <a:gd name="connsiteY3" fmla="*/ 1230122 h 1230123"/>
              <a:gd name="connsiteX4" fmla="*/ 8769311 w 8769311"/>
              <a:gd name="connsiteY4" fmla="*/ 1229400 h 1230123"/>
              <a:gd name="connsiteX5" fmla="*/ 7560373 w 8769311"/>
              <a:gd name="connsiteY5" fmla="*/ 0 h 1230123"/>
              <a:gd name="connsiteX6" fmla="*/ 3733364 w 8769311"/>
              <a:gd name="connsiteY6" fmla="*/ 0 h 1230123"/>
              <a:gd name="connsiteX7" fmla="*/ 2463698 w 8769311"/>
              <a:gd name="connsiteY7" fmla="*/ 0 h 1230123"/>
              <a:gd name="connsiteX8" fmla="*/ 0 w 8769311"/>
              <a:gd name="connsiteY8" fmla="*/ 0 h 1230123"/>
              <a:gd name="connsiteX9" fmla="*/ 0 w 8769311"/>
              <a:gd name="connsiteY9" fmla="*/ 1230122 h 1230123"/>
              <a:gd name="connsiteX10" fmla="*/ 741970 w 8769311"/>
              <a:gd name="connsiteY10" fmla="*/ 1230122 h 1230123"/>
              <a:gd name="connsiteX11" fmla="*/ 741970 w 8769311"/>
              <a:gd name="connsiteY11" fmla="*/ 1230123 h 1230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69311" h="1230123">
                <a:moveTo>
                  <a:pt x="741970" y="1230123"/>
                </a:moveTo>
                <a:lnTo>
                  <a:pt x="1254832" y="1230123"/>
                </a:lnTo>
                <a:lnTo>
                  <a:pt x="1254832" y="1230122"/>
                </a:lnTo>
                <a:lnTo>
                  <a:pt x="8769275" y="1230122"/>
                </a:lnTo>
                <a:lnTo>
                  <a:pt x="8769311" y="1229400"/>
                </a:lnTo>
                <a:cubicBezTo>
                  <a:pt x="8769311" y="550384"/>
                  <a:pt x="8227985" y="0"/>
                  <a:pt x="7560373" y="0"/>
                </a:cubicBezTo>
                <a:lnTo>
                  <a:pt x="3733364" y="0"/>
                </a:lnTo>
                <a:lnTo>
                  <a:pt x="2463698" y="0"/>
                </a:lnTo>
                <a:lnTo>
                  <a:pt x="0" y="0"/>
                </a:lnTo>
                <a:lnTo>
                  <a:pt x="0" y="1230122"/>
                </a:lnTo>
                <a:lnTo>
                  <a:pt x="741970" y="1230122"/>
                </a:lnTo>
                <a:lnTo>
                  <a:pt x="741970" y="123012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Placeholder 1"/>
          <p:cNvSpPr>
            <a:spLocks noGrp="1"/>
          </p:cNvSpPr>
          <p:nvPr>
            <p:ph type="title"/>
          </p:nvPr>
        </p:nvSpPr>
        <p:spPr>
          <a:xfrm>
            <a:off x="242456" y="270165"/>
            <a:ext cx="8526856" cy="959957"/>
          </a:xfrm>
          <a:prstGeom prst="rect">
            <a:avLst/>
          </a:prstGeom>
        </p:spPr>
        <p:txBody>
          <a:bodyPr vert="horz" lIns="91440" tIns="45720" rIns="91440" bIns="45720" rtlCol="0" anchor="t" anchorCtr="0">
            <a:noAutofit/>
          </a:bodyPr>
          <a:lstStyle/>
          <a:p>
            <a:r>
              <a:rPr lang="en-US" smtClean="0"/>
              <a:t>Click to edit Master title style</a:t>
            </a:r>
            <a:endParaRPr lang="en-GB" dirty="0"/>
          </a:p>
        </p:txBody>
      </p:sp>
      <p:sp>
        <p:nvSpPr>
          <p:cNvPr id="3" name="Text Placeholder 2"/>
          <p:cNvSpPr>
            <a:spLocks noGrp="1"/>
          </p:cNvSpPr>
          <p:nvPr>
            <p:ph type="body" idx="1"/>
          </p:nvPr>
        </p:nvSpPr>
        <p:spPr>
          <a:xfrm>
            <a:off x="491187" y="1759351"/>
            <a:ext cx="10193141" cy="3974265"/>
          </a:xfrm>
          <a:prstGeom prst="rect">
            <a:avLst/>
          </a:prstGeom>
          <a:noFill/>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GB" dirty="0"/>
          </a:p>
        </p:txBody>
      </p:sp>
      <p:sp>
        <p:nvSpPr>
          <p:cNvPr id="4" name="Date Placeholder 3"/>
          <p:cNvSpPr>
            <a:spLocks noGrp="1"/>
          </p:cNvSpPr>
          <p:nvPr>
            <p:ph type="dt" sz="half" idx="2"/>
          </p:nvPr>
        </p:nvSpPr>
        <p:spPr>
          <a:xfrm>
            <a:off x="242456" y="6330733"/>
            <a:ext cx="1656000" cy="204248"/>
          </a:xfrm>
          <a:prstGeom prst="rect">
            <a:avLst/>
          </a:prstGeom>
        </p:spPr>
        <p:txBody>
          <a:bodyPr vert="horz" lIns="91440" tIns="45720" rIns="91440" bIns="45720" rtlCol="0" anchor="ctr"/>
          <a:lstStyle>
            <a:lvl1pPr algn="l">
              <a:defRPr sz="650">
                <a:solidFill>
                  <a:schemeClr val="tx1"/>
                </a:solidFill>
              </a:defRPr>
            </a:lvl1pPr>
          </a:lstStyle>
          <a:p>
            <a:endParaRPr lang="en-GB" dirty="0"/>
          </a:p>
        </p:txBody>
      </p:sp>
      <p:sp>
        <p:nvSpPr>
          <p:cNvPr id="5" name="Footer Placeholder 4"/>
          <p:cNvSpPr>
            <a:spLocks noGrp="1"/>
          </p:cNvSpPr>
          <p:nvPr>
            <p:ph type="ftr" sz="quarter" idx="3"/>
          </p:nvPr>
        </p:nvSpPr>
        <p:spPr>
          <a:xfrm>
            <a:off x="242456" y="6538912"/>
            <a:ext cx="6624000" cy="204248"/>
          </a:xfrm>
          <a:prstGeom prst="rect">
            <a:avLst/>
          </a:prstGeom>
        </p:spPr>
        <p:txBody>
          <a:bodyPr vert="horz" lIns="91440" tIns="45720" rIns="91440" bIns="45720" rtlCol="0" anchor="ctr"/>
          <a:lstStyle>
            <a:lvl1pPr algn="l">
              <a:defRPr sz="650">
                <a:solidFill>
                  <a:schemeClr val="tx1"/>
                </a:solidFill>
              </a:defRPr>
            </a:lvl1pPr>
          </a:lstStyle>
          <a:p>
            <a:r>
              <a:rPr lang="en-AU" dirty="0"/>
              <a:t>Deakin University CRICOS Provider Code: 00113B</a:t>
            </a:r>
            <a:endParaRPr lang="en-GB" dirty="0"/>
          </a:p>
        </p:txBody>
      </p:sp>
      <p:sp>
        <p:nvSpPr>
          <p:cNvPr id="6" name="Slide Number Placeholder 5"/>
          <p:cNvSpPr>
            <a:spLocks noGrp="1"/>
          </p:cNvSpPr>
          <p:nvPr>
            <p:ph type="sldNum" sz="quarter" idx="4"/>
          </p:nvPr>
        </p:nvSpPr>
        <p:spPr>
          <a:xfrm>
            <a:off x="242456" y="5989006"/>
            <a:ext cx="576000" cy="247558"/>
          </a:xfrm>
          <a:prstGeom prst="rect">
            <a:avLst/>
          </a:prstGeom>
        </p:spPr>
        <p:txBody>
          <a:bodyPr vert="horz" lIns="91440" tIns="45720" rIns="91440" bIns="45720" rtlCol="0" anchor="ctr"/>
          <a:lstStyle>
            <a:lvl1pPr algn="l">
              <a:defRPr sz="1200">
                <a:solidFill>
                  <a:schemeClr val="tx1"/>
                </a:solidFill>
              </a:defRPr>
            </a:lvl1pPr>
          </a:lstStyle>
          <a:p>
            <a:fld id="{F5AEA0E0-5CC6-4BD0-905C-A0021E419432}" type="slidenum">
              <a:rPr lang="en-GB" smtClean="0"/>
              <a:pPr/>
              <a:t>‹#›</a:t>
            </a:fld>
            <a:endParaRPr lang="en-GB" dirty="0"/>
          </a:p>
        </p:txBody>
      </p:sp>
      <p:pic>
        <p:nvPicPr>
          <p:cNvPr id="7" name="Picture 6"/>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10737057" y="5439312"/>
            <a:ext cx="1380704" cy="1380704"/>
          </a:xfrm>
          <a:prstGeom prst="rect">
            <a:avLst/>
          </a:prstGeom>
        </p:spPr>
      </p:pic>
      <p:pic>
        <p:nvPicPr>
          <p:cNvPr id="9" name="Picture 8"/>
          <p:cNvPicPr>
            <a:picLocks noChangeAspect="1"/>
          </p:cNvPicPr>
          <p:nvPr userDrawn="1"/>
        </p:nvPicPr>
        <p:blipFill>
          <a:blip r:embed="rId28" cstate="hqprint">
            <a:extLst>
              <a:ext uri="{28A0092B-C50C-407E-A947-70E740481C1C}">
                <a14:useLocalDpi xmlns:a14="http://schemas.microsoft.com/office/drawing/2010/main" val="0"/>
              </a:ext>
            </a:extLst>
          </a:blip>
          <a:stretch>
            <a:fillRect/>
          </a:stretch>
        </p:blipFill>
        <p:spPr>
          <a:xfrm>
            <a:off x="10217389" y="5843112"/>
            <a:ext cx="493303" cy="691869"/>
          </a:xfrm>
          <a:prstGeom prst="rect">
            <a:avLst/>
          </a:prstGeom>
        </p:spPr>
      </p:pic>
    </p:spTree>
    <p:extLst>
      <p:ext uri="{BB962C8B-B14F-4D97-AF65-F5344CB8AC3E}">
        <p14:creationId xmlns:p14="http://schemas.microsoft.com/office/powerpoint/2010/main" val="2559479050"/>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61" r:id="rId5"/>
    <p:sldLayoutId id="2147483662" r:id="rId6"/>
    <p:sldLayoutId id="2147483663" r:id="rId7"/>
    <p:sldLayoutId id="2147483650" r:id="rId8"/>
    <p:sldLayoutId id="2147483673" r:id="rId9"/>
    <p:sldLayoutId id="2147483664" r:id="rId10"/>
    <p:sldLayoutId id="2147483671" r:id="rId11"/>
    <p:sldLayoutId id="2147483665" r:id="rId12"/>
    <p:sldLayoutId id="2147483666" r:id="rId13"/>
    <p:sldLayoutId id="2147483667" r:id="rId14"/>
    <p:sldLayoutId id="2147483668" r:id="rId15"/>
    <p:sldLayoutId id="2147483669" r:id="rId16"/>
    <p:sldLayoutId id="2147483670" r:id="rId17"/>
    <p:sldLayoutId id="2147483672" r:id="rId18"/>
    <p:sldLayoutId id="2147483675" r:id="rId19"/>
    <p:sldLayoutId id="2147483676" r:id="rId20"/>
    <p:sldLayoutId id="2147483677" r:id="rId21"/>
    <p:sldLayoutId id="2147483679" r:id="rId22"/>
    <p:sldLayoutId id="2147483678" r:id="rId23"/>
    <p:sldLayoutId id="2147483674" r:id="rId24"/>
    <p:sldLayoutId id="2147483681" r:id="rId25"/>
  </p:sldLayoutIdLst>
  <p:hf hdr="0" dt="0"/>
  <p:txStyles>
    <p:title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spcAft>
          <a:spcPts val="2400"/>
        </a:spcAft>
        <a:buFont typeface="Arial" panose="020B0604020202020204" pitchFamily="34" charset="0"/>
        <a:buNone/>
        <a:defRPr sz="3700" kern="1200">
          <a:solidFill>
            <a:schemeClr val="tx2"/>
          </a:solidFill>
          <a:latin typeface="+mn-lt"/>
          <a:ea typeface="+mn-ea"/>
          <a:cs typeface="+mn-cs"/>
        </a:defRPr>
      </a:lvl1pPr>
      <a:lvl2pPr marL="0" indent="0" algn="l" defTabSz="914400" rtl="0" eaLnBrk="1" latinLnBrk="0" hangingPunct="1">
        <a:lnSpc>
          <a:spcPct val="100000"/>
        </a:lnSpc>
        <a:spcBef>
          <a:spcPts val="500"/>
        </a:spcBef>
        <a:spcAft>
          <a:spcPts val="0"/>
        </a:spcAft>
        <a:buFont typeface="Arial" panose="020B0604020202020204" pitchFamily="34" charset="0"/>
        <a:buNone/>
        <a:defRPr sz="1800" kern="1200">
          <a:solidFill>
            <a:schemeClr val="tx1"/>
          </a:solidFill>
          <a:latin typeface="+mn-lt"/>
          <a:ea typeface="+mn-ea"/>
          <a:cs typeface="+mn-cs"/>
        </a:defRPr>
      </a:lvl2pPr>
      <a:lvl3pPr marL="180000" indent="-180000" algn="l" defTabSz="914400" rtl="0" eaLnBrk="1" latinLnBrk="0" hangingPunct="1">
        <a:lnSpc>
          <a:spcPct val="100000"/>
        </a:lnSpc>
        <a:spcBef>
          <a:spcPts val="500"/>
        </a:spcBef>
        <a:buSzPct val="110000"/>
        <a:buFont typeface="Arial" panose="020B0604020202020204" pitchFamily="34" charset="0"/>
        <a:buChar char="•"/>
        <a:defRPr sz="1800" kern="1200">
          <a:solidFill>
            <a:schemeClr val="tx1"/>
          </a:solidFill>
          <a:latin typeface="+mn-lt"/>
          <a:ea typeface="+mn-ea"/>
          <a:cs typeface="+mn-cs"/>
        </a:defRPr>
      </a:lvl3pPr>
      <a:lvl4pPr marL="360000" indent="-180000" algn="l" defTabSz="914400" rtl="0" eaLnBrk="1" latinLnBrk="0" hangingPunct="1">
        <a:lnSpc>
          <a:spcPct val="100000"/>
        </a:lnSpc>
        <a:spcBef>
          <a:spcPts val="500"/>
        </a:spcBef>
        <a:buFont typeface="Calibri" panose="020F0502020204030204" pitchFamily="34" charset="0"/>
        <a:buChar char="–"/>
        <a:defRPr sz="1800" kern="1200">
          <a:solidFill>
            <a:schemeClr val="tx1"/>
          </a:solidFill>
          <a:latin typeface="+mn-lt"/>
          <a:ea typeface="+mn-ea"/>
          <a:cs typeface="+mn-cs"/>
        </a:defRPr>
      </a:lvl4pPr>
      <a:lvl5pPr marL="1800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hyperlink" Target="https://goo.gl/ZsT7CD" TargetMode="External"/><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5.xml"/><Relationship Id="rId6" Type="http://schemas.openxmlformats.org/officeDocument/2006/relationships/image" Target="../media/image18.png"/><Relationship Id="rId5" Type="http://schemas.openxmlformats.org/officeDocument/2006/relationships/hyperlink" Target="https://www.youtube.com/watch?v=auRL9cHSKFI&amp;ab_channel=CNBCInternationalTV" TargetMode="External"/><Relationship Id="rId4" Type="http://schemas.openxmlformats.org/officeDocument/2006/relationships/hyperlink" Target="https://www.youtube.com/watch?v=PT0uMi6P7mY&amp;ab_channel=Sitecore"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5.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5.xml"/><Relationship Id="rId4" Type="http://schemas.openxmlformats.org/officeDocument/2006/relationships/hyperlink" Target="https://www.yahoo.com/style/horoscope/scorpio/daily-20160420.html"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hyperlink" Target="https://www.futurelearn.com/courses/mis782-fl5/2/steps/233533" TargetMode="External"/><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hyperlink" Target="http://goo.gl/cbTA2w" TargetMode="External"/><Relationship Id="rId2" Type="http://schemas.openxmlformats.org/officeDocument/2006/relationships/notesSlide" Target="../notesSlides/notesSlide37.xml"/><Relationship Id="rId1" Type="http://schemas.openxmlformats.org/officeDocument/2006/relationships/slideLayout" Target="../slideLayouts/slideLayout25.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25.xml"/><Relationship Id="rId5" Type="http://schemas.openxmlformats.org/officeDocument/2006/relationships/image" Target="../media/image40.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notesSlide" Target="../notesSlides/notesSlide42.xml"/><Relationship Id="rId16" Type="http://schemas.openxmlformats.org/officeDocument/2006/relationships/image" Target="../media/image54.png"/><Relationship Id="rId20" Type="http://schemas.openxmlformats.org/officeDocument/2006/relationships/image" Target="../media/image58.png"/><Relationship Id="rId1" Type="http://schemas.openxmlformats.org/officeDocument/2006/relationships/slideLayout" Target="../slideLayouts/slideLayout25.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png"/><Relationship Id="rId19" Type="http://schemas.openxmlformats.org/officeDocument/2006/relationships/image" Target="../media/image57.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5.xml"/><Relationship Id="rId1" Type="http://schemas.openxmlformats.org/officeDocument/2006/relationships/slideLayout" Target="../slideLayouts/slideLayout25.xml"/><Relationship Id="rId5" Type="http://schemas.openxmlformats.org/officeDocument/2006/relationships/image" Target="../media/image61.png"/><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8.xml"/><Relationship Id="rId1" Type="http://schemas.openxmlformats.org/officeDocument/2006/relationships/slideLayout" Target="../slideLayouts/slideLayout25.xml"/><Relationship Id="rId5" Type="http://schemas.openxmlformats.org/officeDocument/2006/relationships/image" Target="../media/image65.png"/><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3" Type="http://schemas.openxmlformats.org/officeDocument/2006/relationships/hyperlink" Target="http://goo.gl/ueQ6oK" TargetMode="External"/><Relationship Id="rId2" Type="http://schemas.openxmlformats.org/officeDocument/2006/relationships/notesSlide" Target="../notesSlides/notesSlide49.xml"/><Relationship Id="rId1" Type="http://schemas.openxmlformats.org/officeDocument/2006/relationships/slideLayout" Target="../slideLayouts/slideLayout25.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hyperlink" Target="http://applymagicsauce.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5.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5.xml"/><Relationship Id="rId1" Type="http://schemas.openxmlformats.org/officeDocument/2006/relationships/video" Target="https://www.youtube.com/embed/3Qe_Med9Jyw" TargetMode="External"/><Relationship Id="rId6" Type="http://schemas.openxmlformats.org/officeDocument/2006/relationships/image" Target="../media/image68.jpeg"/><Relationship Id="rId5" Type="http://schemas.openxmlformats.org/officeDocument/2006/relationships/image" Target="../media/image67.png"/><Relationship Id="rId4" Type="http://schemas.openxmlformats.org/officeDocument/2006/relationships/hyperlink" Target="https://goo.gl/b6CF4m"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323810"/>
            <a:ext cx="1742439" cy="779145"/>
          </a:xfrm>
          <a:custGeom>
            <a:avLst/>
            <a:gdLst/>
            <a:ahLst/>
            <a:cxnLst/>
            <a:rect l="l" t="t" r="r" b="b"/>
            <a:pathLst>
              <a:path w="1742439" h="779145">
                <a:moveTo>
                  <a:pt x="1346008" y="0"/>
                </a:moveTo>
                <a:lnTo>
                  <a:pt x="0" y="0"/>
                </a:lnTo>
                <a:lnTo>
                  <a:pt x="0" y="778588"/>
                </a:lnTo>
                <a:lnTo>
                  <a:pt x="1346008" y="778588"/>
                </a:lnTo>
                <a:lnTo>
                  <a:pt x="1355681" y="777782"/>
                </a:lnTo>
                <a:lnTo>
                  <a:pt x="1363595" y="775657"/>
                </a:lnTo>
                <a:lnTo>
                  <a:pt x="1369750" y="772652"/>
                </a:lnTo>
                <a:lnTo>
                  <a:pt x="1374147" y="769208"/>
                </a:lnTo>
                <a:lnTo>
                  <a:pt x="1374147" y="764518"/>
                </a:lnTo>
                <a:lnTo>
                  <a:pt x="1378837" y="764518"/>
                </a:lnTo>
                <a:lnTo>
                  <a:pt x="1735272" y="408054"/>
                </a:lnTo>
                <a:lnTo>
                  <a:pt x="1740548" y="399480"/>
                </a:lnTo>
                <a:lnTo>
                  <a:pt x="1742307" y="388707"/>
                </a:lnTo>
                <a:lnTo>
                  <a:pt x="1740548" y="377055"/>
                </a:lnTo>
                <a:lnTo>
                  <a:pt x="1735272" y="365842"/>
                </a:lnTo>
                <a:lnTo>
                  <a:pt x="1378837" y="14070"/>
                </a:lnTo>
                <a:lnTo>
                  <a:pt x="1378837" y="9380"/>
                </a:lnTo>
                <a:lnTo>
                  <a:pt x="1374147" y="9380"/>
                </a:lnTo>
                <a:lnTo>
                  <a:pt x="1369750" y="5935"/>
                </a:lnTo>
                <a:lnTo>
                  <a:pt x="1363595" y="2931"/>
                </a:lnTo>
                <a:lnTo>
                  <a:pt x="1355681" y="806"/>
                </a:lnTo>
                <a:lnTo>
                  <a:pt x="1346008" y="0"/>
                </a:lnTo>
                <a:close/>
              </a:path>
            </a:pathLst>
          </a:custGeom>
          <a:solidFill>
            <a:srgbClr val="A53010"/>
          </a:solidFill>
        </p:spPr>
        <p:txBody>
          <a:bodyPr wrap="square" lIns="0" tIns="0" rIns="0" bIns="0" rtlCol="0"/>
          <a:lstStyle/>
          <a:p>
            <a:endParaRPr/>
          </a:p>
        </p:txBody>
      </p:sp>
      <p:sp>
        <p:nvSpPr>
          <p:cNvPr id="3" name="object 3"/>
          <p:cNvSpPr txBox="1"/>
          <p:nvPr/>
        </p:nvSpPr>
        <p:spPr>
          <a:xfrm>
            <a:off x="283528" y="1300623"/>
            <a:ext cx="6814184" cy="1687195"/>
          </a:xfrm>
          <a:prstGeom prst="rect">
            <a:avLst/>
          </a:prstGeom>
        </p:spPr>
        <p:txBody>
          <a:bodyPr vert="horz" wrap="square" lIns="0" tIns="12700" rIns="0" bIns="0" rtlCol="0">
            <a:spAutoFit/>
          </a:bodyPr>
          <a:lstStyle/>
          <a:p>
            <a:pPr marL="12700">
              <a:lnSpc>
                <a:spcPct val="100000"/>
              </a:lnSpc>
              <a:spcBef>
                <a:spcPts val="100"/>
              </a:spcBef>
            </a:pPr>
            <a:r>
              <a:rPr sz="5400" spc="-5" dirty="0">
                <a:solidFill>
                  <a:srgbClr val="262626"/>
                </a:solidFill>
                <a:latin typeface="Century Gothic"/>
                <a:cs typeface="Century Gothic"/>
              </a:rPr>
              <a:t>MIS782</a:t>
            </a:r>
            <a:endParaRPr sz="5400" dirty="0">
              <a:latin typeface="Century Gothic"/>
              <a:cs typeface="Century Gothic"/>
            </a:endParaRPr>
          </a:p>
          <a:p>
            <a:pPr marL="12700">
              <a:lnSpc>
                <a:spcPct val="100000"/>
              </a:lnSpc>
              <a:spcBef>
                <a:spcPts val="120"/>
              </a:spcBef>
            </a:pPr>
            <a:r>
              <a:rPr sz="5400" spc="-5" dirty="0">
                <a:solidFill>
                  <a:srgbClr val="262626"/>
                </a:solidFill>
                <a:latin typeface="Century Gothic"/>
                <a:cs typeface="Century Gothic"/>
              </a:rPr>
              <a:t>Value </a:t>
            </a:r>
            <a:r>
              <a:rPr sz="5400" dirty="0">
                <a:solidFill>
                  <a:srgbClr val="262626"/>
                </a:solidFill>
                <a:latin typeface="Century Gothic"/>
                <a:cs typeface="Century Gothic"/>
              </a:rPr>
              <a:t>of</a:t>
            </a:r>
            <a:r>
              <a:rPr sz="5400" spc="-35" dirty="0">
                <a:solidFill>
                  <a:srgbClr val="262626"/>
                </a:solidFill>
                <a:latin typeface="Century Gothic"/>
                <a:cs typeface="Century Gothic"/>
              </a:rPr>
              <a:t> </a:t>
            </a:r>
            <a:r>
              <a:rPr sz="5400" spc="-5" dirty="0">
                <a:solidFill>
                  <a:srgbClr val="262626"/>
                </a:solidFill>
                <a:latin typeface="Century Gothic"/>
                <a:cs typeface="Century Gothic"/>
              </a:rPr>
              <a:t>Information</a:t>
            </a:r>
            <a:endParaRPr sz="5400" dirty="0">
              <a:latin typeface="Century Gothic"/>
              <a:cs typeface="Century Gothic"/>
            </a:endParaRPr>
          </a:p>
        </p:txBody>
      </p:sp>
      <p:sp>
        <p:nvSpPr>
          <p:cNvPr id="5" name="object 5"/>
          <p:cNvSpPr/>
          <p:nvPr/>
        </p:nvSpPr>
        <p:spPr>
          <a:xfrm>
            <a:off x="9127038" y="265113"/>
            <a:ext cx="2657475" cy="171450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7443244" y="1694521"/>
            <a:ext cx="2667000" cy="1714500"/>
          </a:xfrm>
          <a:prstGeom prst="rect">
            <a:avLst/>
          </a:prstGeom>
          <a:blipFill>
            <a:blip r:embed="rId4" cstate="print"/>
            <a:stretch>
              <a:fillRect/>
            </a:stretch>
          </a:blipFill>
        </p:spPr>
        <p:txBody>
          <a:bodyPr wrap="square" lIns="0" tIns="0" rIns="0" bIns="0" rtlCol="0"/>
          <a:lstStyle/>
          <a:p>
            <a:endParaRPr/>
          </a:p>
        </p:txBody>
      </p:sp>
      <p:sp>
        <p:nvSpPr>
          <p:cNvPr id="8" name="Subtitle 7"/>
          <p:cNvSpPr>
            <a:spLocks noGrp="1"/>
          </p:cNvSpPr>
          <p:nvPr>
            <p:ph type="subTitle" idx="1"/>
          </p:nvPr>
        </p:nvSpPr>
        <p:spPr/>
        <p:txBody>
          <a:bodyPr/>
          <a:lstStyle/>
          <a:p>
            <a:r>
              <a:rPr lang="en-AU" dirty="0" smtClean="0"/>
              <a:t>Class 8: week 8</a:t>
            </a:r>
            <a:endParaRPr lang="en-AU" dirty="0"/>
          </a:p>
        </p:txBody>
      </p:sp>
    </p:spTree>
    <p:extLst>
      <p:ext uri="{BB962C8B-B14F-4D97-AF65-F5344CB8AC3E}">
        <p14:creationId xmlns:p14="http://schemas.microsoft.com/office/powerpoint/2010/main" val="11402544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9018" y="274355"/>
            <a:ext cx="8496944" cy="1143000"/>
          </a:xfrm>
        </p:spPr>
        <p:txBody>
          <a:bodyPr>
            <a:normAutofit/>
          </a:bodyPr>
          <a:lstStyle/>
          <a:p>
            <a:pPr algn="ctr"/>
            <a:r>
              <a:rPr lang="en-AU" dirty="0">
                <a:latin typeface="Worldly Black" pitchFamily="2" charset="0"/>
              </a:rPr>
              <a:t>The need for SMA</a:t>
            </a:r>
          </a:p>
        </p:txBody>
      </p:sp>
      <p:pic>
        <p:nvPicPr>
          <p:cNvPr id="30" name="Picture 29"/>
          <p:cNvPicPr>
            <a:picLocks noChangeAspect="1"/>
          </p:cNvPicPr>
          <p:nvPr/>
        </p:nvPicPr>
        <p:blipFill>
          <a:blip r:embed="rId3" cstate="print"/>
          <a:stretch>
            <a:fillRect/>
          </a:stretch>
        </p:blipFill>
        <p:spPr>
          <a:xfrm>
            <a:off x="1293396" y="2456022"/>
            <a:ext cx="2965460" cy="2965460"/>
          </a:xfrm>
          <a:prstGeom prst="rect">
            <a:avLst/>
          </a:prstGeom>
        </p:spPr>
      </p:pic>
      <p:pic>
        <p:nvPicPr>
          <p:cNvPr id="31" name="Picture 30"/>
          <p:cNvPicPr>
            <a:picLocks noChangeAspect="1"/>
          </p:cNvPicPr>
          <p:nvPr/>
        </p:nvPicPr>
        <p:blipFill>
          <a:blip r:embed="rId4" cstate="print"/>
          <a:stretch>
            <a:fillRect/>
          </a:stretch>
        </p:blipFill>
        <p:spPr>
          <a:xfrm>
            <a:off x="2844972" y="1757304"/>
            <a:ext cx="1810728" cy="1416917"/>
          </a:xfrm>
          <a:prstGeom prst="rect">
            <a:avLst/>
          </a:prstGeom>
        </p:spPr>
      </p:pic>
      <p:pic>
        <p:nvPicPr>
          <p:cNvPr id="32" name="Picture 31"/>
          <p:cNvPicPr>
            <a:picLocks noChangeAspect="1"/>
          </p:cNvPicPr>
          <p:nvPr/>
        </p:nvPicPr>
        <p:blipFill>
          <a:blip r:embed="rId5" cstate="print"/>
          <a:stretch>
            <a:fillRect/>
          </a:stretch>
        </p:blipFill>
        <p:spPr>
          <a:xfrm>
            <a:off x="4075156" y="2866384"/>
            <a:ext cx="905898" cy="2129248"/>
          </a:xfrm>
          <a:prstGeom prst="rect">
            <a:avLst/>
          </a:prstGeom>
        </p:spPr>
      </p:pic>
      <p:pic>
        <p:nvPicPr>
          <p:cNvPr id="33" name="Picture 32"/>
          <p:cNvPicPr>
            <a:picLocks noChangeAspect="1"/>
          </p:cNvPicPr>
          <p:nvPr/>
        </p:nvPicPr>
        <p:blipFill>
          <a:blip r:embed="rId6" cstate="print"/>
          <a:stretch>
            <a:fillRect/>
          </a:stretch>
        </p:blipFill>
        <p:spPr>
          <a:xfrm>
            <a:off x="2828953" y="4695541"/>
            <a:ext cx="1842766" cy="1409174"/>
          </a:xfrm>
          <a:prstGeom prst="rect">
            <a:avLst/>
          </a:prstGeom>
        </p:spPr>
      </p:pic>
      <p:pic>
        <p:nvPicPr>
          <p:cNvPr id="35" name="Picture 34"/>
          <p:cNvPicPr>
            <a:picLocks noChangeAspect="1"/>
          </p:cNvPicPr>
          <p:nvPr/>
        </p:nvPicPr>
        <p:blipFill>
          <a:blip r:embed="rId7" cstate="print"/>
          <a:stretch>
            <a:fillRect/>
          </a:stretch>
        </p:blipFill>
        <p:spPr>
          <a:xfrm>
            <a:off x="924765" y="4687801"/>
            <a:ext cx="1842766" cy="1416917"/>
          </a:xfrm>
          <a:prstGeom prst="rect">
            <a:avLst/>
          </a:prstGeom>
        </p:spPr>
      </p:pic>
      <p:pic>
        <p:nvPicPr>
          <p:cNvPr id="37" name="Picture 36"/>
          <p:cNvPicPr>
            <a:picLocks noChangeAspect="1"/>
          </p:cNvPicPr>
          <p:nvPr/>
        </p:nvPicPr>
        <p:blipFill>
          <a:blip r:embed="rId8" cstate="print"/>
          <a:stretch>
            <a:fillRect/>
          </a:stretch>
        </p:blipFill>
        <p:spPr>
          <a:xfrm>
            <a:off x="607690" y="2874130"/>
            <a:ext cx="913641" cy="2121505"/>
          </a:xfrm>
          <a:prstGeom prst="rect">
            <a:avLst/>
          </a:prstGeom>
        </p:spPr>
      </p:pic>
      <p:pic>
        <p:nvPicPr>
          <p:cNvPr id="38" name="Picture 37"/>
          <p:cNvPicPr>
            <a:picLocks noChangeAspect="1"/>
          </p:cNvPicPr>
          <p:nvPr/>
        </p:nvPicPr>
        <p:blipFill>
          <a:blip r:embed="rId9" cstate="print"/>
          <a:stretch>
            <a:fillRect/>
          </a:stretch>
        </p:blipFill>
        <p:spPr>
          <a:xfrm>
            <a:off x="914676" y="1757305"/>
            <a:ext cx="1898258" cy="1416917"/>
          </a:xfrm>
          <a:prstGeom prst="rect">
            <a:avLst/>
          </a:prstGeom>
        </p:spPr>
      </p:pic>
      <p:sp>
        <p:nvSpPr>
          <p:cNvPr id="40" name="Rectangle 39"/>
          <p:cNvSpPr/>
          <p:nvPr/>
        </p:nvSpPr>
        <p:spPr>
          <a:xfrm>
            <a:off x="5209320" y="1580400"/>
            <a:ext cx="4032448" cy="4524315"/>
          </a:xfrm>
          <a:prstGeom prst="rect">
            <a:avLst/>
          </a:prstGeom>
          <a:solidFill>
            <a:schemeClr val="bg1"/>
          </a:solidFill>
        </p:spPr>
        <p:txBody>
          <a:bodyPr wrap="square">
            <a:spAutoFit/>
          </a:bodyPr>
          <a:lstStyle/>
          <a:p>
            <a:r>
              <a:rPr lang="en-AU" sz="2400" b="1" dirty="0">
                <a:latin typeface="+mj-lt"/>
                <a:cs typeface="Estrangelo Edessa" panose="03080600000000000000" pitchFamily="66" charset="0"/>
              </a:rPr>
              <a:t>Businesses may use Social Media Analytics to:</a:t>
            </a:r>
          </a:p>
          <a:p>
            <a:pPr marL="171450" indent="-171450">
              <a:buFont typeface="Arial" panose="020B0604020202020204" pitchFamily="34" charset="0"/>
              <a:buChar char="•"/>
            </a:pPr>
            <a:endParaRPr lang="en-AU" sz="2000" dirty="0">
              <a:latin typeface="+mj-lt"/>
              <a:cs typeface="Estrangelo Edessa" panose="03080600000000000000" pitchFamily="66" charset="0"/>
            </a:endParaRPr>
          </a:p>
          <a:p>
            <a:pPr marL="271463" indent="-271463">
              <a:buFont typeface="Arial" panose="020B0604020202020204" pitchFamily="34" charset="0"/>
              <a:buChar char="•"/>
            </a:pPr>
            <a:r>
              <a:rPr lang="en-AU" sz="2200" dirty="0">
                <a:latin typeface="+mj-lt"/>
                <a:cs typeface="Estrangelo Edessa" panose="03080600000000000000" pitchFamily="66" charset="0"/>
              </a:rPr>
              <a:t>Capture consumer data </a:t>
            </a:r>
          </a:p>
          <a:p>
            <a:pPr marL="271463" indent="-271463">
              <a:buFont typeface="Arial" panose="020B0604020202020204" pitchFamily="34" charset="0"/>
              <a:buChar char="•"/>
            </a:pPr>
            <a:r>
              <a:rPr lang="en-AU" sz="2200" dirty="0">
                <a:latin typeface="+mj-lt"/>
                <a:cs typeface="Estrangelo Edessa" panose="03080600000000000000" pitchFamily="66" charset="0"/>
              </a:rPr>
              <a:t>Predict customer behaviour and improve customer satisfaction </a:t>
            </a:r>
          </a:p>
          <a:p>
            <a:pPr marL="271463" indent="-271463">
              <a:buFont typeface="Arial" panose="020B0604020202020204" pitchFamily="34" charset="0"/>
              <a:buChar char="•"/>
            </a:pPr>
            <a:r>
              <a:rPr lang="en-AU" sz="2200" dirty="0">
                <a:latin typeface="+mj-lt"/>
                <a:cs typeface="Estrangelo Edessa" panose="03080600000000000000" pitchFamily="66" charset="0"/>
              </a:rPr>
              <a:t>Create customized campaigns and promotions </a:t>
            </a:r>
          </a:p>
          <a:p>
            <a:pPr marL="271463" indent="-271463">
              <a:buFont typeface="Arial" panose="020B0604020202020204" pitchFamily="34" charset="0"/>
              <a:buChar char="•"/>
            </a:pPr>
            <a:r>
              <a:rPr lang="en-AU" sz="2200" dirty="0">
                <a:latin typeface="+mj-lt"/>
                <a:cs typeface="Estrangelo Edessa" panose="03080600000000000000" pitchFamily="66" charset="0"/>
              </a:rPr>
              <a:t>Identify the primary influencers within specific social network channels and target them with unique offers</a:t>
            </a:r>
          </a:p>
        </p:txBody>
      </p:sp>
    </p:spTree>
    <p:extLst>
      <p:ext uri="{BB962C8B-B14F-4D97-AF65-F5344CB8AC3E}">
        <p14:creationId xmlns:p14="http://schemas.microsoft.com/office/powerpoint/2010/main" val="3720540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500" fill="hold"/>
                                        <p:tgtEl>
                                          <p:spTgt spid="33"/>
                                        </p:tgtEl>
                                        <p:attrNameLst>
                                          <p:attrName>ppt_x</p:attrName>
                                        </p:attrNameLst>
                                      </p:cBhvr>
                                      <p:tavLst>
                                        <p:tav tm="0">
                                          <p:val>
                                            <p:strVal val="#ppt_x"/>
                                          </p:val>
                                        </p:tav>
                                        <p:tav tm="100000">
                                          <p:val>
                                            <p:strVal val="#ppt_x"/>
                                          </p:val>
                                        </p:tav>
                                      </p:tavLst>
                                    </p:anim>
                                    <p:anim calcmode="lin" valueType="num">
                                      <p:cBhvr additive="base">
                                        <p:cTn id="1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anim calcmode="lin" valueType="num">
                                      <p:cBhvr additive="base">
                                        <p:cTn id="25" dur="500" fill="hold"/>
                                        <p:tgtEl>
                                          <p:spTgt spid="37"/>
                                        </p:tgtEl>
                                        <p:attrNameLst>
                                          <p:attrName>ppt_x</p:attrName>
                                        </p:attrNameLst>
                                      </p:cBhvr>
                                      <p:tavLst>
                                        <p:tav tm="0">
                                          <p:val>
                                            <p:strVal val="#ppt_x"/>
                                          </p:val>
                                        </p:tav>
                                        <p:tav tm="100000">
                                          <p:val>
                                            <p:strVal val="#ppt_x"/>
                                          </p:val>
                                        </p:tav>
                                      </p:tavLst>
                                    </p:anim>
                                    <p:anim calcmode="lin" valueType="num">
                                      <p:cBhvr additive="base">
                                        <p:cTn id="26"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anim calcmode="lin" valueType="num">
                                      <p:cBhvr additive="base">
                                        <p:cTn id="31" dur="500" fill="hold"/>
                                        <p:tgtEl>
                                          <p:spTgt spid="38"/>
                                        </p:tgtEl>
                                        <p:attrNameLst>
                                          <p:attrName>ppt_x</p:attrName>
                                        </p:attrNameLst>
                                      </p:cBhvr>
                                      <p:tavLst>
                                        <p:tav tm="0">
                                          <p:val>
                                            <p:strVal val="#ppt_x"/>
                                          </p:val>
                                        </p:tav>
                                        <p:tav tm="100000">
                                          <p:val>
                                            <p:strVal val="#ppt_x"/>
                                          </p:val>
                                        </p:tav>
                                      </p:tavLst>
                                    </p:anim>
                                    <p:anim calcmode="lin" valueType="num">
                                      <p:cBhvr additive="base">
                                        <p:cTn id="3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ppt_x"/>
                                          </p:val>
                                        </p:tav>
                                        <p:tav tm="100000">
                                          <p:val>
                                            <p:strVal val="#ppt_x"/>
                                          </p:val>
                                        </p:tav>
                                      </p:tavLst>
                                    </p:anim>
                                    <p:anim calcmode="lin" valueType="num">
                                      <p:cBhvr additive="base">
                                        <p:cTn id="3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additive="base">
                                        <p:cTn id="43" dur="500" fill="hold"/>
                                        <p:tgtEl>
                                          <p:spTgt spid="32"/>
                                        </p:tgtEl>
                                        <p:attrNameLst>
                                          <p:attrName>ppt_x</p:attrName>
                                        </p:attrNameLst>
                                      </p:cBhvr>
                                      <p:tavLst>
                                        <p:tav tm="0">
                                          <p:val>
                                            <p:strVal val="#ppt_x"/>
                                          </p:val>
                                        </p:tav>
                                        <p:tav tm="100000">
                                          <p:val>
                                            <p:strVal val="#ppt_x"/>
                                          </p:val>
                                        </p:tav>
                                      </p:tavLst>
                                    </p:anim>
                                    <p:anim calcmode="lin" valueType="num">
                                      <p:cBhvr additive="base">
                                        <p:cTn id="4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234" y="191896"/>
            <a:ext cx="8496944" cy="1143000"/>
          </a:xfrm>
        </p:spPr>
        <p:txBody>
          <a:bodyPr>
            <a:normAutofit/>
          </a:bodyPr>
          <a:lstStyle/>
          <a:p>
            <a:pPr algn="ctr"/>
            <a:r>
              <a:rPr lang="en-AU" sz="2800" dirty="0">
                <a:latin typeface="Worldly Black" pitchFamily="2" charset="0"/>
              </a:rPr>
              <a:t>Social Media Analytics and Business Value - Example</a:t>
            </a:r>
          </a:p>
        </p:txBody>
      </p:sp>
      <p:sp>
        <p:nvSpPr>
          <p:cNvPr id="5" name="Content Placeholder 2"/>
          <p:cNvSpPr>
            <a:spLocks noGrp="1"/>
          </p:cNvSpPr>
          <p:nvPr>
            <p:ph idx="1"/>
          </p:nvPr>
        </p:nvSpPr>
        <p:spPr>
          <a:xfrm>
            <a:off x="1631504" y="2204864"/>
            <a:ext cx="4248472" cy="4351338"/>
          </a:xfrm>
        </p:spPr>
        <p:txBody>
          <a:bodyPr>
            <a:normAutofit/>
          </a:bodyPr>
          <a:lstStyle/>
          <a:p>
            <a:pPr marL="48600" lvl="1" algn="ctr">
              <a:spcBef>
                <a:spcPts val="1000"/>
              </a:spcBef>
            </a:pPr>
            <a:r>
              <a:rPr lang="en-AU" sz="2000" dirty="0">
                <a:latin typeface="+mj-lt"/>
                <a:cs typeface="Estrangelo Edessa" panose="03080600000000000000" pitchFamily="66" charset="0"/>
              </a:rPr>
              <a:t>Nike China </a:t>
            </a:r>
            <a:r>
              <a:rPr lang="en-AU" sz="2000" dirty="0">
                <a:latin typeface="+mj-lt"/>
                <a:cs typeface="Estrangelo Edessa" panose="03080600000000000000" pitchFamily="66" charset="0"/>
                <a:hlinkClick r:id="rId3"/>
              </a:rPr>
              <a:t>"Find Your Greatness"</a:t>
            </a:r>
            <a:endParaRPr lang="en-AU" sz="2000" dirty="0">
              <a:latin typeface="+mj-lt"/>
              <a:cs typeface="Estrangelo Edessa" panose="03080600000000000000" pitchFamily="66" charset="0"/>
            </a:endParaRPr>
          </a:p>
        </p:txBody>
      </p:sp>
      <p:sp>
        <p:nvSpPr>
          <p:cNvPr id="6" name="Content Placeholder 2"/>
          <p:cNvSpPr txBox="1">
            <a:spLocks/>
          </p:cNvSpPr>
          <p:nvPr/>
        </p:nvSpPr>
        <p:spPr>
          <a:xfrm>
            <a:off x="6174370" y="2204864"/>
            <a:ext cx="424211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000"/>
              </a:spcBef>
              <a:buNone/>
            </a:pPr>
            <a:r>
              <a:rPr lang="en-AU" sz="2000" dirty="0">
                <a:latin typeface="+mj-lt"/>
                <a:cs typeface="Estrangelo Edessa" panose="03080600000000000000" pitchFamily="66" charset="0"/>
                <a:hlinkClick r:id="rId4"/>
              </a:rPr>
              <a:t>“L'Oréal”</a:t>
            </a:r>
            <a:r>
              <a:rPr lang="en-AU" sz="2000" dirty="0">
                <a:latin typeface="+mj-lt"/>
                <a:cs typeface="Estrangelo Edessa" panose="03080600000000000000" pitchFamily="66" charset="0"/>
              </a:rPr>
              <a:t> 1:1 marketing through </a:t>
            </a:r>
            <a:r>
              <a:rPr lang="en-AU" sz="2000" dirty="0" smtClean="0">
                <a:latin typeface="+mj-lt"/>
                <a:cs typeface="Estrangelo Edessa" panose="03080600000000000000" pitchFamily="66" charset="0"/>
              </a:rPr>
              <a:t>SMA</a:t>
            </a:r>
          </a:p>
          <a:p>
            <a:pPr marL="0" lvl="1" indent="0">
              <a:spcBef>
                <a:spcPts val="1000"/>
              </a:spcBef>
              <a:buNone/>
            </a:pPr>
            <a:r>
              <a:rPr lang="en-AU" sz="2000" dirty="0" smtClean="0">
                <a:latin typeface="+mj-lt"/>
                <a:cs typeface="Estrangelo Edessa" panose="03080600000000000000" pitchFamily="66" charset="0"/>
                <a:hlinkClick r:id="rId5"/>
              </a:rPr>
              <a:t>Personalisation strategy</a:t>
            </a:r>
            <a:endParaRPr lang="en-AU" sz="2000" dirty="0">
              <a:latin typeface="+mj-lt"/>
              <a:cs typeface="Estrangelo Edessa" panose="03080600000000000000" pitchFamily="66" charset="0"/>
            </a:endParaRPr>
          </a:p>
        </p:txBody>
      </p:sp>
      <p:pic>
        <p:nvPicPr>
          <p:cNvPr id="7" name="Picture 6"/>
          <p:cNvPicPr>
            <a:picLocks noChangeAspect="1"/>
          </p:cNvPicPr>
          <p:nvPr/>
        </p:nvPicPr>
        <p:blipFill>
          <a:blip r:embed="rId6" cstate="print"/>
          <a:stretch>
            <a:fillRect/>
          </a:stretch>
        </p:blipFill>
        <p:spPr>
          <a:xfrm>
            <a:off x="1846449" y="3262888"/>
            <a:ext cx="4032448" cy="2016224"/>
          </a:xfrm>
          <a:prstGeom prst="rect">
            <a:avLst/>
          </a:prstGeom>
        </p:spPr>
      </p:pic>
      <p:pic>
        <p:nvPicPr>
          <p:cNvPr id="8" name="Picture 7"/>
          <p:cNvPicPr>
            <a:picLocks noChangeAspect="1"/>
          </p:cNvPicPr>
          <p:nvPr/>
        </p:nvPicPr>
        <p:blipFill>
          <a:blip r:embed="rId7" cstate="print"/>
          <a:stretch>
            <a:fillRect/>
          </a:stretch>
        </p:blipFill>
        <p:spPr>
          <a:xfrm>
            <a:off x="6175324" y="3789040"/>
            <a:ext cx="4169148" cy="963920"/>
          </a:xfrm>
          <a:prstGeom prst="rect">
            <a:avLst/>
          </a:prstGeom>
        </p:spPr>
      </p:pic>
    </p:spTree>
    <p:extLst>
      <p:ext uri="{BB962C8B-B14F-4D97-AF65-F5344CB8AC3E}">
        <p14:creationId xmlns:p14="http://schemas.microsoft.com/office/powerpoint/2010/main" val="8496121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8392"/>
            <a:ext cx="8496944" cy="1143000"/>
          </a:xfrm>
        </p:spPr>
        <p:txBody>
          <a:bodyPr>
            <a:normAutofit/>
          </a:bodyPr>
          <a:lstStyle/>
          <a:p>
            <a:pPr algn="ctr"/>
            <a:r>
              <a:rPr lang="en-AU" dirty="0">
                <a:latin typeface="Worldly Black" pitchFamily="2" charset="0"/>
              </a:rPr>
              <a:t>SMA Benefits Framework</a:t>
            </a:r>
          </a:p>
        </p:txBody>
      </p:sp>
      <p:sp>
        <p:nvSpPr>
          <p:cNvPr id="3" name="Content Placeholder 2"/>
          <p:cNvSpPr>
            <a:spLocks noGrp="1"/>
          </p:cNvSpPr>
          <p:nvPr>
            <p:ph idx="1"/>
          </p:nvPr>
        </p:nvSpPr>
        <p:spPr>
          <a:xfrm>
            <a:off x="1373358" y="1726374"/>
            <a:ext cx="8352928" cy="1152128"/>
          </a:xfrm>
          <a:solidFill>
            <a:schemeClr val="bg1"/>
          </a:solidFill>
          <a:ln>
            <a:noFill/>
          </a:ln>
        </p:spPr>
        <p:txBody>
          <a:bodyPr>
            <a:normAutofit/>
          </a:bodyPr>
          <a:lstStyle/>
          <a:p>
            <a:pPr algn="just"/>
            <a:r>
              <a:rPr lang="en-AU" sz="2200" dirty="0">
                <a:latin typeface="+mj-lt"/>
                <a:cs typeface="Estrangelo Edessa" panose="020B0604020202020204" charset="0"/>
              </a:rPr>
              <a:t>This framework includes how firms manage and allocate their internal resources when adopting and using SMA to meet business objectives in order to create value.</a:t>
            </a:r>
          </a:p>
        </p:txBody>
      </p:sp>
      <p:grpSp>
        <p:nvGrpSpPr>
          <p:cNvPr id="4" name="Group 3"/>
          <p:cNvGrpSpPr/>
          <p:nvPr/>
        </p:nvGrpSpPr>
        <p:grpSpPr>
          <a:xfrm>
            <a:off x="1306698" y="3327250"/>
            <a:ext cx="8229599" cy="1661531"/>
            <a:chOff x="2464420" y="2932771"/>
            <a:chExt cx="8229599" cy="1661531"/>
          </a:xfrm>
        </p:grpSpPr>
        <p:sp>
          <p:nvSpPr>
            <p:cNvPr id="5" name="Rounded Rectangle 4"/>
            <p:cNvSpPr/>
            <p:nvPr/>
          </p:nvSpPr>
          <p:spPr>
            <a:xfrm>
              <a:off x="5319132" y="2932771"/>
              <a:ext cx="2520175" cy="1661531"/>
            </a:xfrm>
            <a:prstGeom prst="roundRect">
              <a:avLst>
                <a:gd name="adj" fmla="val 9788"/>
              </a:avLst>
            </a:prstGeom>
            <a:ln w="25400">
              <a:solidFill>
                <a:srgbClr val="068DA4"/>
              </a:solidFill>
            </a:ln>
          </p:spPr>
          <p:style>
            <a:lnRef idx="2">
              <a:schemeClr val="accent2"/>
            </a:lnRef>
            <a:fillRef idx="1">
              <a:schemeClr val="lt1"/>
            </a:fillRef>
            <a:effectRef idx="0">
              <a:schemeClr val="accent2"/>
            </a:effectRef>
            <a:fontRef idx="minor">
              <a:schemeClr val="dk1"/>
            </a:fontRef>
          </p:style>
          <p:txBody>
            <a:bodyPr rtlCol="0" anchor="t"/>
            <a:lstStyle/>
            <a:p>
              <a:pPr algn="ctr"/>
              <a:r>
                <a:rPr lang="en-AU" sz="2400" dirty="0">
                  <a:latin typeface="+mj-lt"/>
                  <a:cs typeface="Estrangelo Edessa" panose="03080600000000000000" pitchFamily="66" charset="0"/>
                </a:rPr>
                <a:t>SMA Resources</a:t>
              </a:r>
            </a:p>
          </p:txBody>
        </p:sp>
        <p:sp>
          <p:nvSpPr>
            <p:cNvPr id="6" name="Rounded Rectangle 5"/>
            <p:cNvSpPr/>
            <p:nvPr/>
          </p:nvSpPr>
          <p:spPr>
            <a:xfrm>
              <a:off x="2464420" y="3568390"/>
              <a:ext cx="1839951" cy="880947"/>
            </a:xfrm>
            <a:prstGeom prst="roundRect">
              <a:avLst/>
            </a:prstGeom>
            <a:ln w="25400">
              <a:solidFill>
                <a:srgbClr val="068DA4"/>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AU" sz="2200" dirty="0">
                  <a:latin typeface="+mj-lt"/>
                  <a:cs typeface="Estrangelo Edessa" panose="03080600000000000000" pitchFamily="66" charset="0"/>
                </a:rPr>
                <a:t>Awareness Motivation</a:t>
              </a:r>
            </a:p>
          </p:txBody>
        </p:sp>
        <p:sp>
          <p:nvSpPr>
            <p:cNvPr id="7" name="Rounded Rectangle 6"/>
            <p:cNvSpPr/>
            <p:nvPr/>
          </p:nvSpPr>
          <p:spPr>
            <a:xfrm>
              <a:off x="5415775" y="3568390"/>
              <a:ext cx="2323171" cy="880947"/>
            </a:xfrm>
            <a:prstGeom prst="roundRect">
              <a:avLst>
                <a:gd name="adj" fmla="val 0"/>
              </a:avLst>
            </a:prstGeom>
            <a:ln w="25400">
              <a:solidFill>
                <a:srgbClr val="068DA4"/>
              </a:solidFill>
            </a:ln>
          </p:spPr>
          <p:style>
            <a:lnRef idx="2">
              <a:schemeClr val="accent2"/>
            </a:lnRef>
            <a:fillRef idx="1">
              <a:schemeClr val="lt1"/>
            </a:fillRef>
            <a:effectRef idx="0">
              <a:schemeClr val="accent2"/>
            </a:effectRef>
            <a:fontRef idx="minor">
              <a:schemeClr val="dk1"/>
            </a:fontRef>
          </p:style>
          <p:txBody>
            <a:bodyPr rtlCol="0" anchor="ctr"/>
            <a:lstStyle/>
            <a:p>
              <a:pPr marL="177800" indent="-177800">
                <a:buFont typeface="Arial" panose="020B0604020202020204" pitchFamily="34" charset="0"/>
                <a:buChar char="•"/>
              </a:pPr>
              <a:r>
                <a:rPr lang="en-AU" dirty="0">
                  <a:latin typeface="+mj-lt"/>
                  <a:cs typeface="Estrangelo Edessa" panose="03080600000000000000" pitchFamily="66" charset="0"/>
                </a:rPr>
                <a:t>IT assets and SMA capabilities</a:t>
              </a:r>
            </a:p>
            <a:p>
              <a:pPr marL="177800" indent="-177800">
                <a:buFont typeface="Arial" panose="020B0604020202020204" pitchFamily="34" charset="0"/>
                <a:buChar char="•"/>
              </a:pPr>
              <a:r>
                <a:rPr lang="en-AU" dirty="0">
                  <a:latin typeface="+mj-lt"/>
                  <a:cs typeface="Estrangelo Edessa" panose="03080600000000000000" pitchFamily="66" charset="0"/>
                </a:rPr>
                <a:t>Dynamic Capabilities</a:t>
              </a:r>
            </a:p>
          </p:txBody>
        </p:sp>
        <p:sp>
          <p:nvSpPr>
            <p:cNvPr id="8" name="Rounded Rectangle 7"/>
            <p:cNvSpPr/>
            <p:nvPr/>
          </p:nvSpPr>
          <p:spPr>
            <a:xfrm>
              <a:off x="8854068" y="3568389"/>
              <a:ext cx="1839951" cy="880947"/>
            </a:xfrm>
            <a:prstGeom prst="roundRect">
              <a:avLst/>
            </a:prstGeom>
            <a:ln w="25400">
              <a:solidFill>
                <a:srgbClr val="068DA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AU" sz="2200" dirty="0">
                  <a:latin typeface="+mj-lt"/>
                  <a:cs typeface="Estrangelo Edessa" panose="03080600000000000000" pitchFamily="66" charset="0"/>
                </a:rPr>
                <a:t>Awareness Benefits</a:t>
              </a:r>
            </a:p>
          </p:txBody>
        </p:sp>
        <p:cxnSp>
          <p:nvCxnSpPr>
            <p:cNvPr id="9" name="Straight Arrow Connector 8"/>
            <p:cNvCxnSpPr>
              <a:stCxn id="6" idx="3"/>
            </p:cNvCxnSpPr>
            <p:nvPr/>
          </p:nvCxnSpPr>
          <p:spPr>
            <a:xfrm flipV="1">
              <a:off x="4304371" y="4008862"/>
              <a:ext cx="1014761" cy="2"/>
            </a:xfrm>
            <a:prstGeom prst="straightConnector1">
              <a:avLst/>
            </a:prstGeom>
            <a:ln>
              <a:solidFill>
                <a:schemeClr val="tx2"/>
              </a:solidFill>
              <a:tailEnd type="stealth" w="lg" len="lg"/>
            </a:ln>
          </p:spPr>
          <p:style>
            <a:lnRef idx="3">
              <a:schemeClr val="accent5"/>
            </a:lnRef>
            <a:fillRef idx="0">
              <a:schemeClr val="accent5"/>
            </a:fillRef>
            <a:effectRef idx="2">
              <a:schemeClr val="accent5"/>
            </a:effectRef>
            <a:fontRef idx="minor">
              <a:schemeClr val="tx1"/>
            </a:fontRef>
          </p:style>
        </p:cxnSp>
        <p:cxnSp>
          <p:nvCxnSpPr>
            <p:cNvPr id="10" name="Straight Arrow Connector 9"/>
            <p:cNvCxnSpPr/>
            <p:nvPr/>
          </p:nvCxnSpPr>
          <p:spPr>
            <a:xfrm flipV="1">
              <a:off x="7835589" y="4008860"/>
              <a:ext cx="1014761" cy="2"/>
            </a:xfrm>
            <a:prstGeom prst="straightConnector1">
              <a:avLst/>
            </a:prstGeom>
            <a:ln>
              <a:solidFill>
                <a:schemeClr val="tx2"/>
              </a:solidFill>
              <a:tailEnd type="stealth" w="lg" len="lg"/>
            </a:ln>
          </p:spPr>
          <p:style>
            <a:lnRef idx="3">
              <a:schemeClr val="accent5"/>
            </a:lnRef>
            <a:fillRef idx="0">
              <a:schemeClr val="accent5"/>
            </a:fillRef>
            <a:effectRef idx="2">
              <a:schemeClr val="accent5"/>
            </a:effectRef>
            <a:fontRef idx="minor">
              <a:schemeClr val="tx1"/>
            </a:fontRef>
          </p:style>
        </p:cxnSp>
        <p:sp>
          <p:nvSpPr>
            <p:cNvPr id="11" name="TextBox 10"/>
            <p:cNvSpPr txBox="1"/>
            <p:nvPr/>
          </p:nvSpPr>
          <p:spPr>
            <a:xfrm>
              <a:off x="4538548" y="3580843"/>
              <a:ext cx="546408" cy="738664"/>
            </a:xfrm>
            <a:prstGeom prst="rect">
              <a:avLst/>
            </a:prstGeom>
            <a:noFill/>
          </p:spPr>
          <p:txBody>
            <a:bodyPr wrap="square" lIns="0" tIns="0" rIns="0" bIns="0" rtlCol="0">
              <a:spAutoFit/>
            </a:bodyPr>
            <a:lstStyle/>
            <a:p>
              <a:pPr algn="ctr">
                <a:lnSpc>
                  <a:spcPct val="150000"/>
                </a:lnSpc>
              </a:pPr>
              <a:r>
                <a:rPr lang="en-AU" sz="1600" i="1" dirty="0">
                  <a:latin typeface="+mj-lt"/>
                  <a:cs typeface="Estrangelo Edessa" panose="03080600000000000000" pitchFamily="66" charset="0"/>
                </a:rPr>
                <a:t>Leads to</a:t>
              </a:r>
            </a:p>
          </p:txBody>
        </p:sp>
        <p:sp>
          <p:nvSpPr>
            <p:cNvPr id="12" name="TextBox 11"/>
            <p:cNvSpPr txBox="1"/>
            <p:nvPr/>
          </p:nvSpPr>
          <p:spPr>
            <a:xfrm>
              <a:off x="8071624" y="3580843"/>
              <a:ext cx="546408" cy="738664"/>
            </a:xfrm>
            <a:prstGeom prst="rect">
              <a:avLst/>
            </a:prstGeom>
            <a:noFill/>
          </p:spPr>
          <p:txBody>
            <a:bodyPr wrap="square" lIns="0" tIns="0" rIns="0" bIns="0" rtlCol="0">
              <a:spAutoFit/>
            </a:bodyPr>
            <a:lstStyle>
              <a:defPPr>
                <a:defRPr lang="en-US"/>
              </a:defPPr>
              <a:lvl1pPr algn="ctr">
                <a:lnSpc>
                  <a:spcPct val="150000"/>
                </a:lnSpc>
                <a:defRPr sz="1600" i="1">
                  <a:latin typeface="Estrangelo Edessa" panose="03080600000000000000" pitchFamily="66" charset="0"/>
                  <a:cs typeface="Estrangelo Edessa" panose="03080600000000000000" pitchFamily="66" charset="0"/>
                </a:defRPr>
              </a:lvl1pPr>
            </a:lstStyle>
            <a:p>
              <a:r>
                <a:rPr lang="en-AU" dirty="0">
                  <a:latin typeface="+mj-lt"/>
                </a:rPr>
                <a:t>Leads to</a:t>
              </a:r>
            </a:p>
          </p:txBody>
        </p:sp>
      </p:grpSp>
      <p:sp>
        <p:nvSpPr>
          <p:cNvPr id="13" name="TextBox 12"/>
          <p:cNvSpPr txBox="1"/>
          <p:nvPr/>
        </p:nvSpPr>
        <p:spPr>
          <a:xfrm>
            <a:off x="7176121" y="5283315"/>
            <a:ext cx="3087769" cy="338554"/>
          </a:xfrm>
          <a:prstGeom prst="rect">
            <a:avLst/>
          </a:prstGeom>
          <a:noFill/>
        </p:spPr>
        <p:txBody>
          <a:bodyPr wrap="square" rtlCol="0">
            <a:spAutoFit/>
          </a:bodyPr>
          <a:lstStyle/>
          <a:p>
            <a:pPr algn="ctr"/>
            <a:r>
              <a:rPr lang="en-AU" sz="1600" dirty="0" err="1">
                <a:latin typeface="+mj-lt"/>
                <a:cs typeface="Estrangelo Edessa" panose="03080600000000000000" pitchFamily="66" charset="0"/>
              </a:rPr>
              <a:t>Bekmamedova</a:t>
            </a:r>
            <a:r>
              <a:rPr lang="en-AU" sz="1600" dirty="0">
                <a:latin typeface="+mj-lt"/>
                <a:cs typeface="Estrangelo Edessa" panose="03080600000000000000" pitchFamily="66" charset="0"/>
              </a:rPr>
              <a:t> and Shanks (2014)</a:t>
            </a:r>
          </a:p>
        </p:txBody>
      </p:sp>
    </p:spTree>
    <p:extLst>
      <p:ext uri="{BB962C8B-B14F-4D97-AF65-F5344CB8AC3E}">
        <p14:creationId xmlns:p14="http://schemas.microsoft.com/office/powerpoint/2010/main" val="14870559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34" y="312360"/>
            <a:ext cx="8496944" cy="1143000"/>
          </a:xfrm>
        </p:spPr>
        <p:txBody>
          <a:bodyPr>
            <a:normAutofit/>
          </a:bodyPr>
          <a:lstStyle/>
          <a:p>
            <a:pPr algn="ctr"/>
            <a:r>
              <a:rPr lang="en-AU" sz="2800" dirty="0">
                <a:latin typeface="Worldly Black" pitchFamily="2" charset="0"/>
              </a:rPr>
              <a:t>Relationships in the SMA Benefits Framework</a:t>
            </a:r>
          </a:p>
        </p:txBody>
      </p:sp>
      <p:grpSp>
        <p:nvGrpSpPr>
          <p:cNvPr id="4" name="Group 3"/>
          <p:cNvGrpSpPr/>
          <p:nvPr/>
        </p:nvGrpSpPr>
        <p:grpSpPr>
          <a:xfrm>
            <a:off x="1854207" y="1916833"/>
            <a:ext cx="8229599" cy="1661531"/>
            <a:chOff x="2464420" y="2932771"/>
            <a:chExt cx="8229599" cy="1661531"/>
          </a:xfrm>
        </p:grpSpPr>
        <p:sp>
          <p:nvSpPr>
            <p:cNvPr id="5" name="Rounded Rectangle 4"/>
            <p:cNvSpPr/>
            <p:nvPr/>
          </p:nvSpPr>
          <p:spPr>
            <a:xfrm>
              <a:off x="5319132" y="2932771"/>
              <a:ext cx="2520175" cy="1661531"/>
            </a:xfrm>
            <a:prstGeom prst="roundRect">
              <a:avLst>
                <a:gd name="adj" fmla="val 9788"/>
              </a:avLst>
            </a:prstGeom>
            <a:ln w="25400">
              <a:solidFill>
                <a:srgbClr val="068DA4"/>
              </a:solidFill>
            </a:ln>
          </p:spPr>
          <p:style>
            <a:lnRef idx="2">
              <a:schemeClr val="accent2"/>
            </a:lnRef>
            <a:fillRef idx="1">
              <a:schemeClr val="lt1"/>
            </a:fillRef>
            <a:effectRef idx="0">
              <a:schemeClr val="accent2"/>
            </a:effectRef>
            <a:fontRef idx="minor">
              <a:schemeClr val="dk1"/>
            </a:fontRef>
          </p:style>
          <p:txBody>
            <a:bodyPr rtlCol="0" anchor="t"/>
            <a:lstStyle/>
            <a:p>
              <a:pPr algn="ctr"/>
              <a:r>
                <a:rPr lang="en-AU" sz="2400" dirty="0">
                  <a:latin typeface="+mj-lt"/>
                  <a:cs typeface="Estrangelo Edessa" panose="03080600000000000000" pitchFamily="66" charset="0"/>
                </a:rPr>
                <a:t>SMA Resources</a:t>
              </a:r>
            </a:p>
          </p:txBody>
        </p:sp>
        <p:sp>
          <p:nvSpPr>
            <p:cNvPr id="6" name="Rounded Rectangle 5"/>
            <p:cNvSpPr/>
            <p:nvPr/>
          </p:nvSpPr>
          <p:spPr>
            <a:xfrm>
              <a:off x="2464420" y="3568390"/>
              <a:ext cx="1839951" cy="880947"/>
            </a:xfrm>
            <a:prstGeom prst="roundRect">
              <a:avLst/>
            </a:prstGeom>
            <a:ln w="25400">
              <a:solidFill>
                <a:srgbClr val="068DA4"/>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AU" sz="2200" dirty="0">
                  <a:latin typeface="+mj-lt"/>
                  <a:cs typeface="Estrangelo Edessa" panose="03080600000000000000" pitchFamily="66" charset="0"/>
                </a:rPr>
                <a:t>Awareness Motivation</a:t>
              </a:r>
            </a:p>
          </p:txBody>
        </p:sp>
        <p:sp>
          <p:nvSpPr>
            <p:cNvPr id="7" name="Rounded Rectangle 6"/>
            <p:cNvSpPr/>
            <p:nvPr/>
          </p:nvSpPr>
          <p:spPr>
            <a:xfrm>
              <a:off x="5415775" y="3568390"/>
              <a:ext cx="2323171" cy="880947"/>
            </a:xfrm>
            <a:prstGeom prst="roundRect">
              <a:avLst>
                <a:gd name="adj" fmla="val 0"/>
              </a:avLst>
            </a:prstGeom>
            <a:ln w="25400">
              <a:solidFill>
                <a:srgbClr val="068DA4"/>
              </a:solidFill>
            </a:ln>
          </p:spPr>
          <p:style>
            <a:lnRef idx="2">
              <a:schemeClr val="accent2"/>
            </a:lnRef>
            <a:fillRef idx="1">
              <a:schemeClr val="lt1"/>
            </a:fillRef>
            <a:effectRef idx="0">
              <a:schemeClr val="accent2"/>
            </a:effectRef>
            <a:fontRef idx="minor">
              <a:schemeClr val="dk1"/>
            </a:fontRef>
          </p:style>
          <p:txBody>
            <a:bodyPr rtlCol="0" anchor="ctr"/>
            <a:lstStyle/>
            <a:p>
              <a:pPr marL="177800" indent="-177800">
                <a:buFont typeface="Arial" panose="020B0604020202020204" pitchFamily="34" charset="0"/>
                <a:buChar char="•"/>
              </a:pPr>
              <a:r>
                <a:rPr lang="en-AU" dirty="0">
                  <a:latin typeface="+mj-lt"/>
                  <a:cs typeface="Estrangelo Edessa" panose="03080600000000000000" pitchFamily="66" charset="0"/>
                </a:rPr>
                <a:t>IT assets and SMA capabilities</a:t>
              </a:r>
            </a:p>
            <a:p>
              <a:pPr marL="177800" indent="-177800">
                <a:buFont typeface="Arial" panose="020B0604020202020204" pitchFamily="34" charset="0"/>
                <a:buChar char="•"/>
              </a:pPr>
              <a:r>
                <a:rPr lang="en-AU" dirty="0">
                  <a:latin typeface="+mj-lt"/>
                  <a:cs typeface="Estrangelo Edessa" panose="03080600000000000000" pitchFamily="66" charset="0"/>
                </a:rPr>
                <a:t>Dynamic Capabilities</a:t>
              </a:r>
            </a:p>
          </p:txBody>
        </p:sp>
        <p:sp>
          <p:nvSpPr>
            <p:cNvPr id="8" name="Rounded Rectangle 7"/>
            <p:cNvSpPr/>
            <p:nvPr/>
          </p:nvSpPr>
          <p:spPr>
            <a:xfrm>
              <a:off x="8854068" y="3568389"/>
              <a:ext cx="1839951" cy="880947"/>
            </a:xfrm>
            <a:prstGeom prst="roundRect">
              <a:avLst/>
            </a:prstGeom>
            <a:ln w="25400">
              <a:solidFill>
                <a:srgbClr val="068DA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AU" sz="2200" dirty="0">
                  <a:latin typeface="+mj-lt"/>
                  <a:cs typeface="Estrangelo Edessa" panose="03080600000000000000" pitchFamily="66" charset="0"/>
                </a:rPr>
                <a:t>Awareness Benefits</a:t>
              </a:r>
            </a:p>
          </p:txBody>
        </p:sp>
        <p:cxnSp>
          <p:nvCxnSpPr>
            <p:cNvPr id="9" name="Straight Arrow Connector 8"/>
            <p:cNvCxnSpPr>
              <a:stCxn id="6" idx="3"/>
            </p:cNvCxnSpPr>
            <p:nvPr/>
          </p:nvCxnSpPr>
          <p:spPr>
            <a:xfrm flipV="1">
              <a:off x="4304371" y="4008862"/>
              <a:ext cx="1014761" cy="2"/>
            </a:xfrm>
            <a:prstGeom prst="straightConnector1">
              <a:avLst/>
            </a:prstGeom>
            <a:ln>
              <a:solidFill>
                <a:schemeClr val="tx2"/>
              </a:solidFill>
              <a:tailEnd type="stealth" w="lg" len="lg"/>
            </a:ln>
          </p:spPr>
          <p:style>
            <a:lnRef idx="3">
              <a:schemeClr val="accent5"/>
            </a:lnRef>
            <a:fillRef idx="0">
              <a:schemeClr val="accent5"/>
            </a:fillRef>
            <a:effectRef idx="2">
              <a:schemeClr val="accent5"/>
            </a:effectRef>
            <a:fontRef idx="minor">
              <a:schemeClr val="tx1"/>
            </a:fontRef>
          </p:style>
        </p:cxnSp>
        <p:cxnSp>
          <p:nvCxnSpPr>
            <p:cNvPr id="10" name="Straight Arrow Connector 9"/>
            <p:cNvCxnSpPr/>
            <p:nvPr/>
          </p:nvCxnSpPr>
          <p:spPr>
            <a:xfrm flipV="1">
              <a:off x="7835589" y="4008860"/>
              <a:ext cx="1014761" cy="2"/>
            </a:xfrm>
            <a:prstGeom prst="straightConnector1">
              <a:avLst/>
            </a:prstGeom>
            <a:ln>
              <a:solidFill>
                <a:schemeClr val="tx2"/>
              </a:solidFill>
              <a:tailEnd type="stealth" w="lg" len="lg"/>
            </a:ln>
          </p:spPr>
          <p:style>
            <a:lnRef idx="3">
              <a:schemeClr val="accent5"/>
            </a:lnRef>
            <a:fillRef idx="0">
              <a:schemeClr val="accent5"/>
            </a:fillRef>
            <a:effectRef idx="2">
              <a:schemeClr val="accent5"/>
            </a:effectRef>
            <a:fontRef idx="minor">
              <a:schemeClr val="tx1"/>
            </a:fontRef>
          </p:style>
        </p:cxnSp>
        <p:sp>
          <p:nvSpPr>
            <p:cNvPr id="11" name="TextBox 10"/>
            <p:cNvSpPr txBox="1"/>
            <p:nvPr/>
          </p:nvSpPr>
          <p:spPr>
            <a:xfrm>
              <a:off x="4538548" y="3580843"/>
              <a:ext cx="546408" cy="738664"/>
            </a:xfrm>
            <a:prstGeom prst="rect">
              <a:avLst/>
            </a:prstGeom>
            <a:noFill/>
          </p:spPr>
          <p:txBody>
            <a:bodyPr wrap="square" lIns="0" tIns="0" rIns="0" bIns="0" rtlCol="0">
              <a:spAutoFit/>
            </a:bodyPr>
            <a:lstStyle/>
            <a:p>
              <a:pPr algn="ctr">
                <a:lnSpc>
                  <a:spcPct val="150000"/>
                </a:lnSpc>
              </a:pPr>
              <a:r>
                <a:rPr lang="en-AU" sz="1600" i="1" dirty="0">
                  <a:latin typeface="+mj-lt"/>
                  <a:cs typeface="Estrangelo Edessa" panose="03080600000000000000" pitchFamily="66" charset="0"/>
                </a:rPr>
                <a:t>Leads to</a:t>
              </a:r>
            </a:p>
          </p:txBody>
        </p:sp>
        <p:sp>
          <p:nvSpPr>
            <p:cNvPr id="12" name="TextBox 11"/>
            <p:cNvSpPr txBox="1"/>
            <p:nvPr/>
          </p:nvSpPr>
          <p:spPr>
            <a:xfrm>
              <a:off x="8071624" y="3580843"/>
              <a:ext cx="546408" cy="738664"/>
            </a:xfrm>
            <a:prstGeom prst="rect">
              <a:avLst/>
            </a:prstGeom>
            <a:noFill/>
          </p:spPr>
          <p:txBody>
            <a:bodyPr wrap="square" lIns="0" tIns="0" rIns="0" bIns="0" rtlCol="0">
              <a:spAutoFit/>
            </a:bodyPr>
            <a:lstStyle>
              <a:defPPr>
                <a:defRPr lang="en-US"/>
              </a:defPPr>
              <a:lvl1pPr algn="ctr">
                <a:lnSpc>
                  <a:spcPct val="150000"/>
                </a:lnSpc>
                <a:defRPr sz="1600" i="1">
                  <a:latin typeface="Estrangelo Edessa" panose="03080600000000000000" pitchFamily="66" charset="0"/>
                  <a:cs typeface="Estrangelo Edessa" panose="03080600000000000000" pitchFamily="66" charset="0"/>
                </a:defRPr>
              </a:lvl1pPr>
            </a:lstStyle>
            <a:p>
              <a:r>
                <a:rPr lang="en-AU" dirty="0">
                  <a:latin typeface="+mj-lt"/>
                </a:rPr>
                <a:t>Leads to</a:t>
              </a:r>
            </a:p>
          </p:txBody>
        </p:sp>
      </p:grpSp>
      <p:sp>
        <p:nvSpPr>
          <p:cNvPr id="15" name="Rounded Rectangle 14"/>
          <p:cNvSpPr/>
          <p:nvPr/>
        </p:nvSpPr>
        <p:spPr>
          <a:xfrm>
            <a:off x="4707059" y="3861049"/>
            <a:ext cx="2520175" cy="1661531"/>
          </a:xfrm>
          <a:prstGeom prst="roundRect">
            <a:avLst>
              <a:gd name="adj" fmla="val 9788"/>
            </a:avLst>
          </a:prstGeom>
          <a:ln w="25400"/>
        </p:spPr>
        <p:style>
          <a:lnRef idx="2">
            <a:schemeClr val="accent2"/>
          </a:lnRef>
          <a:fillRef idx="1">
            <a:schemeClr val="lt1"/>
          </a:fillRef>
          <a:effectRef idx="0">
            <a:schemeClr val="accent2"/>
          </a:effectRef>
          <a:fontRef idx="minor">
            <a:schemeClr val="dk1"/>
          </a:fontRef>
        </p:style>
        <p:txBody>
          <a:bodyPr rtlCol="0" anchor="t"/>
          <a:lstStyle/>
          <a:p>
            <a:pPr algn="ctr"/>
            <a:r>
              <a:rPr lang="en-AU" sz="2200" u="sng" dirty="0">
                <a:latin typeface="+mj-lt"/>
                <a:cs typeface="Estrangelo Edessa" panose="03080600000000000000" pitchFamily="66" charset="0"/>
              </a:rPr>
              <a:t>SMA Resources</a:t>
            </a:r>
          </a:p>
          <a:p>
            <a:pPr algn="ctr"/>
            <a:endParaRPr lang="en-AU" sz="1000" dirty="0">
              <a:latin typeface="+mj-lt"/>
              <a:cs typeface="Estrangelo Edessa" panose="03080600000000000000" pitchFamily="66" charset="0"/>
            </a:endParaRPr>
          </a:p>
          <a:p>
            <a:pPr algn="ctr"/>
            <a:r>
              <a:rPr lang="en-AU" dirty="0">
                <a:latin typeface="+mj-lt"/>
                <a:cs typeface="Estrangelo Edessa" panose="03080600000000000000" pitchFamily="66" charset="0"/>
              </a:rPr>
              <a:t>Sentiment Analysis resources and capabilities</a:t>
            </a:r>
          </a:p>
        </p:txBody>
      </p:sp>
      <p:sp>
        <p:nvSpPr>
          <p:cNvPr id="16" name="Rounded Rectangle 15"/>
          <p:cNvSpPr/>
          <p:nvPr/>
        </p:nvSpPr>
        <p:spPr>
          <a:xfrm>
            <a:off x="1863498" y="4062487"/>
            <a:ext cx="1839951" cy="1460093"/>
          </a:xfrm>
          <a:prstGeom prst="roundRect">
            <a:avLst/>
          </a:prstGeom>
          <a:ln w="25400"/>
        </p:spPr>
        <p:style>
          <a:lnRef idx="2">
            <a:schemeClr val="accent4"/>
          </a:lnRef>
          <a:fillRef idx="1">
            <a:schemeClr val="lt1"/>
          </a:fillRef>
          <a:effectRef idx="0">
            <a:schemeClr val="accent4"/>
          </a:effectRef>
          <a:fontRef idx="minor">
            <a:schemeClr val="dk1"/>
          </a:fontRef>
        </p:style>
        <p:txBody>
          <a:bodyPr rtlCol="0" anchor="ctr"/>
          <a:lstStyle/>
          <a:p>
            <a:pPr algn="ctr"/>
            <a:r>
              <a:rPr lang="en-AU" sz="2200" u="sng" dirty="0">
                <a:latin typeface="+mj-lt"/>
                <a:cs typeface="Estrangelo Edessa" panose="03080600000000000000" pitchFamily="66" charset="0"/>
              </a:rPr>
              <a:t>Motivation</a:t>
            </a:r>
          </a:p>
          <a:p>
            <a:pPr algn="ctr"/>
            <a:endParaRPr lang="en-AU" sz="1000" dirty="0">
              <a:latin typeface="+mj-lt"/>
              <a:cs typeface="Estrangelo Edessa" panose="03080600000000000000" pitchFamily="66" charset="0"/>
            </a:endParaRPr>
          </a:p>
          <a:p>
            <a:pPr algn="ctr"/>
            <a:r>
              <a:rPr lang="en-AU" dirty="0">
                <a:latin typeface="+mj-lt"/>
                <a:cs typeface="Estrangelo Edessa" panose="03080600000000000000" pitchFamily="66" charset="0"/>
              </a:rPr>
              <a:t>Developing insights into customers</a:t>
            </a:r>
          </a:p>
        </p:txBody>
      </p:sp>
      <p:sp>
        <p:nvSpPr>
          <p:cNvPr id="17" name="Rounded Rectangle 16"/>
          <p:cNvSpPr/>
          <p:nvPr/>
        </p:nvSpPr>
        <p:spPr>
          <a:xfrm>
            <a:off x="8253146" y="4062486"/>
            <a:ext cx="1839951" cy="1460094"/>
          </a:xfrm>
          <a:prstGeom prst="roundRect">
            <a:avLst/>
          </a:prstGeom>
          <a:ln w="25400"/>
        </p:spPr>
        <p:style>
          <a:lnRef idx="2">
            <a:schemeClr val="accent6"/>
          </a:lnRef>
          <a:fillRef idx="1">
            <a:schemeClr val="lt1"/>
          </a:fillRef>
          <a:effectRef idx="0">
            <a:schemeClr val="accent6"/>
          </a:effectRef>
          <a:fontRef idx="minor">
            <a:schemeClr val="dk1"/>
          </a:fontRef>
        </p:style>
        <p:txBody>
          <a:bodyPr lIns="0" tIns="0" rIns="0" bIns="0" rtlCol="0" anchor="t"/>
          <a:lstStyle/>
          <a:p>
            <a:pPr algn="ctr"/>
            <a:r>
              <a:rPr lang="en-AU" sz="2200" u="sng" dirty="0">
                <a:latin typeface="+mj-lt"/>
                <a:cs typeface="Estrangelo Edessa" panose="03080600000000000000" pitchFamily="66" charset="0"/>
              </a:rPr>
              <a:t>Benefits</a:t>
            </a:r>
          </a:p>
          <a:p>
            <a:pPr algn="ctr"/>
            <a:endParaRPr lang="en-AU" sz="1000" u="sng" dirty="0">
              <a:latin typeface="+mj-lt"/>
              <a:cs typeface="Estrangelo Edessa" panose="03080600000000000000" pitchFamily="66" charset="0"/>
            </a:endParaRPr>
          </a:p>
          <a:p>
            <a:pPr algn="ctr"/>
            <a:r>
              <a:rPr lang="en-AU" dirty="0">
                <a:latin typeface="+mj-lt"/>
                <a:cs typeface="Estrangelo Edessa" panose="03080600000000000000" pitchFamily="66" charset="0"/>
              </a:rPr>
              <a:t>Customer Engagement, Brand Awareness</a:t>
            </a:r>
          </a:p>
        </p:txBody>
      </p:sp>
      <p:cxnSp>
        <p:nvCxnSpPr>
          <p:cNvPr id="18" name="Straight Arrow Connector 17"/>
          <p:cNvCxnSpPr>
            <a:stCxn id="16" idx="3"/>
          </p:cNvCxnSpPr>
          <p:nvPr/>
        </p:nvCxnSpPr>
        <p:spPr>
          <a:xfrm>
            <a:off x="3703449" y="4792533"/>
            <a:ext cx="1014761" cy="0"/>
          </a:xfrm>
          <a:prstGeom prst="straightConnector1">
            <a:avLst/>
          </a:prstGeom>
          <a:ln>
            <a:tailEnd type="stealth" w="lg" len="lg"/>
          </a:ln>
        </p:spPr>
        <p:style>
          <a:lnRef idx="3">
            <a:schemeClr val="accent5"/>
          </a:lnRef>
          <a:fillRef idx="0">
            <a:schemeClr val="accent5"/>
          </a:fillRef>
          <a:effectRef idx="2">
            <a:schemeClr val="accent5"/>
          </a:effectRef>
          <a:fontRef idx="minor">
            <a:schemeClr val="tx1"/>
          </a:fontRef>
        </p:style>
      </p:cxnSp>
      <p:cxnSp>
        <p:nvCxnSpPr>
          <p:cNvPr id="19" name="Straight Arrow Connector 18"/>
          <p:cNvCxnSpPr/>
          <p:nvPr/>
        </p:nvCxnSpPr>
        <p:spPr>
          <a:xfrm flipV="1">
            <a:off x="7234667" y="4792533"/>
            <a:ext cx="1014761" cy="2"/>
          </a:xfrm>
          <a:prstGeom prst="straightConnector1">
            <a:avLst/>
          </a:prstGeom>
          <a:ln>
            <a:tailEnd type="stealth" w="lg" len="lg"/>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870436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anim calcmode="lin" valueType="num">
                                      <p:cBhvr>
                                        <p:cTn id="29" dur="1000" fill="hold"/>
                                        <p:tgtEl>
                                          <p:spTgt spid="19"/>
                                        </p:tgtEl>
                                        <p:attrNameLst>
                                          <p:attrName>ppt_x</p:attrName>
                                        </p:attrNameLst>
                                      </p:cBhvr>
                                      <p:tavLst>
                                        <p:tav tm="0">
                                          <p:val>
                                            <p:strVal val="#ppt_x"/>
                                          </p:val>
                                        </p:tav>
                                        <p:tav tm="100000">
                                          <p:val>
                                            <p:strVal val="#ppt_x"/>
                                          </p:val>
                                        </p:tav>
                                      </p:tavLst>
                                    </p:anim>
                                    <p:anim calcmode="lin" valueType="num">
                                      <p:cBhvr>
                                        <p:cTn id="3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000"/>
                                        <p:tgtEl>
                                          <p:spTgt spid="17"/>
                                        </p:tgtEl>
                                      </p:cBhvr>
                                    </p:animEffect>
                                    <p:anim calcmode="lin" valueType="num">
                                      <p:cBhvr>
                                        <p:cTn id="36" dur="1000" fill="hold"/>
                                        <p:tgtEl>
                                          <p:spTgt spid="17"/>
                                        </p:tgtEl>
                                        <p:attrNameLst>
                                          <p:attrName>ppt_x</p:attrName>
                                        </p:attrNameLst>
                                      </p:cBhvr>
                                      <p:tavLst>
                                        <p:tav tm="0">
                                          <p:val>
                                            <p:strVal val="#ppt_x"/>
                                          </p:val>
                                        </p:tav>
                                        <p:tav tm="100000">
                                          <p:val>
                                            <p:strVal val="#ppt_x"/>
                                          </p:val>
                                        </p:tav>
                                      </p:tavLst>
                                    </p:anim>
                                    <p:anim calcmode="lin" valueType="num">
                                      <p:cBhvr>
                                        <p:cTn id="3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984" y="179827"/>
            <a:ext cx="8496944" cy="1119584"/>
          </a:xfrm>
        </p:spPr>
        <p:txBody>
          <a:bodyPr>
            <a:normAutofit/>
          </a:bodyPr>
          <a:lstStyle/>
          <a:p>
            <a:pPr algn="ctr"/>
            <a:r>
              <a:rPr lang="en-AU" dirty="0">
                <a:latin typeface="Worldly Black" pitchFamily="2" charset="0"/>
              </a:rPr>
              <a:t>RBV and Dynamic Capabilities: </a:t>
            </a:r>
            <a:br>
              <a:rPr lang="en-AU" dirty="0">
                <a:latin typeface="Worldly Black" pitchFamily="2" charset="0"/>
              </a:rPr>
            </a:br>
            <a:r>
              <a:rPr lang="en-AU" dirty="0">
                <a:latin typeface="Worldly Black" pitchFamily="2" charset="0"/>
              </a:rPr>
              <a:t>A brief recap</a:t>
            </a:r>
          </a:p>
        </p:txBody>
      </p:sp>
      <p:sp>
        <p:nvSpPr>
          <p:cNvPr id="15" name="Content Placeholder 2"/>
          <p:cNvSpPr txBox="1">
            <a:spLocks/>
          </p:cNvSpPr>
          <p:nvPr/>
        </p:nvSpPr>
        <p:spPr>
          <a:xfrm>
            <a:off x="1242221" y="1528231"/>
            <a:ext cx="8496944" cy="481573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just">
              <a:lnSpc>
                <a:spcPct val="100000"/>
              </a:lnSpc>
              <a:buNone/>
            </a:pPr>
            <a:r>
              <a:rPr lang="en-AU" sz="2200" dirty="0">
                <a:latin typeface="+mj-lt"/>
                <a:cs typeface="Estrangelo Edessa" panose="03080600000000000000" pitchFamily="66" charset="0"/>
              </a:rPr>
              <a:t>RBV help understand how investments in IS lead to organizational value and competitive advantage. </a:t>
            </a:r>
          </a:p>
          <a:p>
            <a:pPr marL="0" lvl="1" indent="0" algn="just">
              <a:lnSpc>
                <a:spcPct val="100000"/>
              </a:lnSpc>
              <a:buNone/>
            </a:pPr>
            <a:r>
              <a:rPr lang="en-AU" sz="2200" dirty="0">
                <a:latin typeface="+mj-lt"/>
                <a:cs typeface="Estrangelo Edessa" panose="03080600000000000000" pitchFamily="66" charset="0"/>
              </a:rPr>
              <a:t>An organization may be viewed as a collection of resources </a:t>
            </a:r>
            <a:r>
              <a:rPr lang="en-AU" sz="2200" dirty="0" smtClean="0">
                <a:latin typeface="+mj-lt"/>
                <a:cs typeface="Estrangelo Edessa" panose="03080600000000000000" pitchFamily="66" charset="0"/>
              </a:rPr>
              <a:t>and capabilities that </a:t>
            </a:r>
            <a:r>
              <a:rPr lang="en-AU" sz="2200" dirty="0">
                <a:latin typeface="+mj-lt"/>
                <a:cs typeface="Estrangelo Edessa" panose="03080600000000000000" pitchFamily="66" charset="0"/>
              </a:rPr>
              <a:t>enable it to succeed and compete. Resources comprise both assets and capabilities.</a:t>
            </a:r>
          </a:p>
          <a:p>
            <a:pPr marL="0" lvl="1" indent="0" algn="just">
              <a:lnSpc>
                <a:spcPct val="100000"/>
              </a:lnSpc>
              <a:buNone/>
            </a:pPr>
            <a:endParaRPr lang="en-AU" sz="2200" dirty="0">
              <a:latin typeface="+mj-lt"/>
              <a:cs typeface="Estrangelo Edessa" panose="03080600000000000000" pitchFamily="66" charset="0"/>
            </a:endParaRPr>
          </a:p>
          <a:p>
            <a:pPr marL="0" lvl="1" indent="0" algn="just">
              <a:lnSpc>
                <a:spcPct val="100000"/>
              </a:lnSpc>
              <a:buNone/>
            </a:pPr>
            <a:endParaRPr lang="en-AU" sz="2200" dirty="0">
              <a:latin typeface="+mj-lt"/>
              <a:cs typeface="Estrangelo Edessa" panose="03080600000000000000" pitchFamily="66" charset="0"/>
            </a:endParaRPr>
          </a:p>
          <a:p>
            <a:pPr marL="0" lvl="1" indent="0" algn="just">
              <a:lnSpc>
                <a:spcPct val="100000"/>
              </a:lnSpc>
              <a:buNone/>
            </a:pPr>
            <a:endParaRPr lang="en-AU" sz="2200" dirty="0">
              <a:latin typeface="+mj-lt"/>
              <a:cs typeface="Estrangelo Edessa" panose="03080600000000000000" pitchFamily="66" charset="0"/>
            </a:endParaRPr>
          </a:p>
          <a:p>
            <a:pPr marL="0" lvl="1" indent="0" algn="just">
              <a:lnSpc>
                <a:spcPct val="100000"/>
              </a:lnSpc>
              <a:buNone/>
            </a:pPr>
            <a:endParaRPr lang="en-AU" sz="2200" dirty="0">
              <a:latin typeface="+mj-lt"/>
              <a:cs typeface="Estrangelo Edessa" panose="03080600000000000000" pitchFamily="66" charset="0"/>
            </a:endParaRPr>
          </a:p>
          <a:p>
            <a:pPr marL="0" lvl="1" indent="0" algn="just">
              <a:lnSpc>
                <a:spcPct val="100000"/>
              </a:lnSpc>
              <a:buNone/>
            </a:pPr>
            <a:r>
              <a:rPr lang="en-AU" sz="2200" dirty="0">
                <a:latin typeface="+mj-lt"/>
                <a:cs typeface="Estrangelo Edessa" panose="03080600000000000000" pitchFamily="66" charset="0"/>
              </a:rPr>
              <a:t>To be of strategic importance and achieve competitive advantage, resources  must be </a:t>
            </a:r>
            <a:r>
              <a:rPr lang="en-AU" sz="2200" b="1" dirty="0">
                <a:effectLst>
                  <a:outerShdw blurRad="38100" dist="38100" dir="2700000" algn="tl">
                    <a:srgbClr val="000000">
                      <a:alpha val="43137"/>
                    </a:srgbClr>
                  </a:outerShdw>
                </a:effectLst>
                <a:latin typeface="+mj-lt"/>
                <a:cs typeface="Estrangelo Edessa" panose="03080600000000000000" pitchFamily="66" charset="0"/>
              </a:rPr>
              <a:t>valuable</a:t>
            </a:r>
            <a:r>
              <a:rPr lang="en-AU" sz="2200" dirty="0">
                <a:latin typeface="+mj-lt"/>
                <a:cs typeface="Estrangelo Edessa" panose="03080600000000000000" pitchFamily="66" charset="0"/>
              </a:rPr>
              <a:t>, </a:t>
            </a:r>
            <a:r>
              <a:rPr lang="en-AU" sz="2200" b="1" dirty="0">
                <a:effectLst>
                  <a:outerShdw blurRad="38100" dist="38100" dir="2700000" algn="tl">
                    <a:srgbClr val="000000">
                      <a:alpha val="43137"/>
                    </a:srgbClr>
                  </a:outerShdw>
                </a:effectLst>
                <a:latin typeface="+mj-lt"/>
                <a:cs typeface="Estrangelo Edessa" panose="03080600000000000000" pitchFamily="66" charset="0"/>
              </a:rPr>
              <a:t>rare</a:t>
            </a:r>
            <a:r>
              <a:rPr lang="en-AU" sz="2200" dirty="0">
                <a:latin typeface="+mj-lt"/>
                <a:cs typeface="Estrangelo Edessa" panose="03080600000000000000" pitchFamily="66" charset="0"/>
              </a:rPr>
              <a:t>, </a:t>
            </a:r>
            <a:r>
              <a:rPr lang="en-AU" sz="2200" b="1" dirty="0">
                <a:effectLst>
                  <a:outerShdw blurRad="38100" dist="38100" dir="2700000" algn="tl">
                    <a:srgbClr val="000000">
                      <a:alpha val="43137"/>
                    </a:srgbClr>
                  </a:outerShdw>
                </a:effectLst>
                <a:latin typeface="+mj-lt"/>
                <a:cs typeface="Estrangelo Edessa" panose="03080600000000000000" pitchFamily="66" charset="0"/>
              </a:rPr>
              <a:t>inimitable </a:t>
            </a:r>
            <a:r>
              <a:rPr lang="en-AU" sz="2200" dirty="0">
                <a:latin typeface="+mj-lt"/>
                <a:cs typeface="Estrangelo Edessa" panose="03080600000000000000" pitchFamily="66" charset="0"/>
              </a:rPr>
              <a:t>and </a:t>
            </a:r>
            <a:r>
              <a:rPr lang="en-AU" sz="2200" b="1" dirty="0">
                <a:effectLst>
                  <a:outerShdw blurRad="38100" dist="38100" dir="2700000" algn="tl">
                    <a:srgbClr val="000000">
                      <a:alpha val="43137"/>
                    </a:srgbClr>
                  </a:outerShdw>
                </a:effectLst>
                <a:latin typeface="+mj-lt"/>
                <a:cs typeface="Estrangelo Edessa" panose="03080600000000000000" pitchFamily="66" charset="0"/>
              </a:rPr>
              <a:t>non-substitutable</a:t>
            </a:r>
            <a:r>
              <a:rPr lang="en-AU" sz="2200" dirty="0">
                <a:latin typeface="+mj-lt"/>
                <a:cs typeface="Estrangelo Edessa" panose="03080600000000000000" pitchFamily="66" charset="0"/>
              </a:rPr>
              <a:t> (VRIN).</a:t>
            </a:r>
          </a:p>
        </p:txBody>
      </p:sp>
      <p:grpSp>
        <p:nvGrpSpPr>
          <p:cNvPr id="16" name="Group 15"/>
          <p:cNvGrpSpPr/>
          <p:nvPr/>
        </p:nvGrpSpPr>
        <p:grpSpPr>
          <a:xfrm>
            <a:off x="1742561" y="3573016"/>
            <a:ext cx="8365094" cy="1245240"/>
            <a:chOff x="496415" y="3766056"/>
            <a:chExt cx="8365094" cy="1245240"/>
          </a:xfrm>
        </p:grpSpPr>
        <p:sp>
          <p:nvSpPr>
            <p:cNvPr id="17" name="TextBox 16"/>
            <p:cNvSpPr txBox="1"/>
            <p:nvPr/>
          </p:nvSpPr>
          <p:spPr>
            <a:xfrm>
              <a:off x="496415" y="4204010"/>
              <a:ext cx="1237785" cy="646331"/>
            </a:xfrm>
            <a:prstGeom prst="rect">
              <a:avLst/>
            </a:prstGeom>
            <a:noFill/>
          </p:spPr>
          <p:txBody>
            <a:bodyPr wrap="square" rtlCol="0">
              <a:spAutoFit/>
            </a:bodyPr>
            <a:lstStyle/>
            <a:p>
              <a:r>
                <a:rPr lang="en-AU" b="1" dirty="0" smtClean="0">
                  <a:solidFill>
                    <a:srgbClr val="068DA4"/>
                  </a:solidFill>
                  <a:latin typeface="Eras Medium ITC" panose="020B0602030504020804" pitchFamily="34" charset="0"/>
                </a:rPr>
                <a:t>Resources/Assets</a:t>
              </a:r>
              <a:endParaRPr lang="en-AU" b="1" dirty="0">
                <a:solidFill>
                  <a:srgbClr val="068DA4"/>
                </a:solidFill>
                <a:latin typeface="Eras Medium ITC" panose="020B0602030504020804" pitchFamily="34" charset="0"/>
              </a:endParaRPr>
            </a:p>
          </p:txBody>
        </p:sp>
        <p:sp>
          <p:nvSpPr>
            <p:cNvPr id="18" name="TextBox 17"/>
            <p:cNvSpPr txBox="1"/>
            <p:nvPr/>
          </p:nvSpPr>
          <p:spPr>
            <a:xfrm>
              <a:off x="2133599" y="3766056"/>
              <a:ext cx="1237785" cy="369332"/>
            </a:xfrm>
            <a:prstGeom prst="rect">
              <a:avLst/>
            </a:prstGeom>
            <a:noFill/>
          </p:spPr>
          <p:txBody>
            <a:bodyPr wrap="square" rtlCol="0">
              <a:spAutoFit/>
            </a:bodyPr>
            <a:lstStyle/>
            <a:p>
              <a:r>
                <a:rPr lang="en-AU" b="1" dirty="0">
                  <a:solidFill>
                    <a:srgbClr val="068DA4"/>
                  </a:solidFill>
                  <a:latin typeface="Eras Medium ITC" panose="020B0602030504020804" pitchFamily="34" charset="0"/>
                </a:rPr>
                <a:t>Hardware</a:t>
              </a:r>
            </a:p>
          </p:txBody>
        </p:sp>
        <p:sp>
          <p:nvSpPr>
            <p:cNvPr id="19" name="TextBox 18"/>
            <p:cNvSpPr txBox="1"/>
            <p:nvPr/>
          </p:nvSpPr>
          <p:spPr>
            <a:xfrm>
              <a:off x="2133599" y="4204010"/>
              <a:ext cx="1237785" cy="369332"/>
            </a:xfrm>
            <a:prstGeom prst="rect">
              <a:avLst/>
            </a:prstGeom>
            <a:noFill/>
          </p:spPr>
          <p:txBody>
            <a:bodyPr wrap="square" rtlCol="0">
              <a:spAutoFit/>
            </a:bodyPr>
            <a:lstStyle/>
            <a:p>
              <a:r>
                <a:rPr lang="en-AU" b="1" dirty="0">
                  <a:solidFill>
                    <a:srgbClr val="068DA4"/>
                  </a:solidFill>
                  <a:latin typeface="Eras Medium ITC" panose="020B0602030504020804" pitchFamily="34" charset="0"/>
                </a:rPr>
                <a:t>Software</a:t>
              </a:r>
            </a:p>
          </p:txBody>
        </p:sp>
        <p:sp>
          <p:nvSpPr>
            <p:cNvPr id="20" name="TextBox 19"/>
            <p:cNvSpPr txBox="1"/>
            <p:nvPr/>
          </p:nvSpPr>
          <p:spPr>
            <a:xfrm>
              <a:off x="2139365" y="4641964"/>
              <a:ext cx="1237785" cy="369332"/>
            </a:xfrm>
            <a:prstGeom prst="rect">
              <a:avLst/>
            </a:prstGeom>
            <a:noFill/>
          </p:spPr>
          <p:txBody>
            <a:bodyPr wrap="square" rtlCol="0">
              <a:spAutoFit/>
            </a:bodyPr>
            <a:lstStyle/>
            <a:p>
              <a:r>
                <a:rPr lang="en-AU" b="1" dirty="0">
                  <a:solidFill>
                    <a:srgbClr val="068DA4"/>
                  </a:solidFill>
                  <a:latin typeface="Eras Medium ITC" panose="020B0602030504020804" pitchFamily="34" charset="0"/>
                </a:rPr>
                <a:t>Data</a:t>
              </a:r>
            </a:p>
          </p:txBody>
        </p:sp>
        <p:sp>
          <p:nvSpPr>
            <p:cNvPr id="21" name="Left Brace 20"/>
            <p:cNvSpPr/>
            <p:nvPr/>
          </p:nvSpPr>
          <p:spPr>
            <a:xfrm>
              <a:off x="1806498" y="3950722"/>
              <a:ext cx="269487" cy="875908"/>
            </a:xfrm>
            <a:prstGeom prst="leftBrace">
              <a:avLst>
                <a:gd name="adj1" fmla="val 57988"/>
                <a:gd name="adj2" fmla="val 50000"/>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22" name="TextBox 21"/>
            <p:cNvSpPr txBox="1"/>
            <p:nvPr/>
          </p:nvSpPr>
          <p:spPr>
            <a:xfrm>
              <a:off x="4726259" y="4204010"/>
              <a:ext cx="1395761" cy="369332"/>
            </a:xfrm>
            <a:prstGeom prst="rect">
              <a:avLst/>
            </a:prstGeom>
            <a:noFill/>
          </p:spPr>
          <p:txBody>
            <a:bodyPr wrap="square" rtlCol="0">
              <a:spAutoFit/>
            </a:bodyPr>
            <a:lstStyle/>
            <a:p>
              <a:r>
                <a:rPr lang="en-AU" b="1" dirty="0">
                  <a:solidFill>
                    <a:srgbClr val="068DA4"/>
                  </a:solidFill>
                  <a:latin typeface="Eras Medium ITC" panose="020B0602030504020804" pitchFamily="34" charset="0"/>
                </a:rPr>
                <a:t>Capabilities</a:t>
              </a:r>
            </a:p>
          </p:txBody>
        </p:sp>
        <p:sp>
          <p:nvSpPr>
            <p:cNvPr id="23" name="TextBox 22"/>
            <p:cNvSpPr txBox="1"/>
            <p:nvPr/>
          </p:nvSpPr>
          <p:spPr>
            <a:xfrm>
              <a:off x="6514179" y="3974740"/>
              <a:ext cx="2347330" cy="369332"/>
            </a:xfrm>
            <a:prstGeom prst="rect">
              <a:avLst/>
            </a:prstGeom>
            <a:noFill/>
          </p:spPr>
          <p:txBody>
            <a:bodyPr wrap="square" rtlCol="0">
              <a:spAutoFit/>
            </a:bodyPr>
            <a:lstStyle/>
            <a:p>
              <a:r>
                <a:rPr lang="en-AU" b="1" dirty="0">
                  <a:solidFill>
                    <a:srgbClr val="068DA4"/>
                  </a:solidFill>
                  <a:latin typeface="Eras Medium ITC" panose="020B0602030504020804" pitchFamily="34" charset="0"/>
                </a:rPr>
                <a:t>Competencies (skills)</a:t>
              </a:r>
            </a:p>
          </p:txBody>
        </p:sp>
        <p:sp>
          <p:nvSpPr>
            <p:cNvPr id="24" name="TextBox 23"/>
            <p:cNvSpPr txBox="1"/>
            <p:nvPr/>
          </p:nvSpPr>
          <p:spPr>
            <a:xfrm>
              <a:off x="6514179" y="4412694"/>
              <a:ext cx="2258120" cy="369332"/>
            </a:xfrm>
            <a:prstGeom prst="rect">
              <a:avLst/>
            </a:prstGeom>
            <a:noFill/>
          </p:spPr>
          <p:txBody>
            <a:bodyPr wrap="square" rtlCol="0">
              <a:spAutoFit/>
            </a:bodyPr>
            <a:lstStyle/>
            <a:p>
              <a:r>
                <a:rPr lang="en-AU" b="1" dirty="0">
                  <a:solidFill>
                    <a:srgbClr val="068DA4"/>
                  </a:solidFill>
                  <a:latin typeface="Eras Medium ITC" panose="020B0602030504020804" pitchFamily="34" charset="0"/>
                </a:rPr>
                <a:t>Practices (routines)</a:t>
              </a:r>
            </a:p>
          </p:txBody>
        </p:sp>
        <p:sp>
          <p:nvSpPr>
            <p:cNvPr id="25" name="Left Brace 24"/>
            <p:cNvSpPr/>
            <p:nvPr/>
          </p:nvSpPr>
          <p:spPr>
            <a:xfrm>
              <a:off x="6172394" y="4129138"/>
              <a:ext cx="269487" cy="546279"/>
            </a:xfrm>
            <a:prstGeom prst="leftBrace">
              <a:avLst>
                <a:gd name="adj1" fmla="val 57988"/>
                <a:gd name="adj2" fmla="val 50000"/>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spTree>
    <p:extLst>
      <p:ext uri="{BB962C8B-B14F-4D97-AF65-F5344CB8AC3E}">
        <p14:creationId xmlns:p14="http://schemas.microsoft.com/office/powerpoint/2010/main" val="38758405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656" y="150645"/>
            <a:ext cx="8496944" cy="1143000"/>
          </a:xfrm>
        </p:spPr>
        <p:txBody>
          <a:bodyPr>
            <a:normAutofit/>
          </a:bodyPr>
          <a:lstStyle/>
          <a:p>
            <a:pPr algn="ctr"/>
            <a:r>
              <a:rPr lang="en-AU" dirty="0">
                <a:latin typeface="Worldly Black" pitchFamily="2" charset="0"/>
              </a:rPr>
              <a:t>a) Awareness Motivation</a:t>
            </a:r>
          </a:p>
        </p:txBody>
      </p:sp>
      <p:sp>
        <p:nvSpPr>
          <p:cNvPr id="15" name="Content Placeholder 2"/>
          <p:cNvSpPr txBox="1">
            <a:spLocks/>
          </p:cNvSpPr>
          <p:nvPr/>
        </p:nvSpPr>
        <p:spPr>
          <a:xfrm>
            <a:off x="919378" y="1469583"/>
            <a:ext cx="8496944" cy="46717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just">
              <a:lnSpc>
                <a:spcPct val="100000"/>
              </a:lnSpc>
              <a:buNone/>
            </a:pPr>
            <a:r>
              <a:rPr lang="en-AU" sz="2200" dirty="0">
                <a:latin typeface="+mj-lt"/>
                <a:cs typeface="Estrangelo Edessa" panose="03080600000000000000" pitchFamily="66" charset="0"/>
              </a:rPr>
              <a:t>Awareness Motivation is defined as collecting and analysing social media data in order to increase organizational knowledge or understanding about issues related to customer-empowered environments.</a:t>
            </a:r>
          </a:p>
          <a:p>
            <a:pPr marL="0" lvl="1" indent="0" algn="just">
              <a:lnSpc>
                <a:spcPct val="100000"/>
              </a:lnSpc>
              <a:buNone/>
            </a:pPr>
            <a:endParaRPr lang="en-AU" sz="1000" dirty="0">
              <a:latin typeface="+mj-lt"/>
              <a:cs typeface="Estrangelo Edessa" panose="03080600000000000000" pitchFamily="66" charset="0"/>
            </a:endParaRPr>
          </a:p>
          <a:p>
            <a:pPr marL="0" lvl="1" indent="0" algn="just">
              <a:lnSpc>
                <a:spcPct val="100000"/>
              </a:lnSpc>
              <a:buNone/>
            </a:pPr>
            <a:r>
              <a:rPr lang="en-AU" sz="2200" dirty="0">
                <a:latin typeface="+mj-lt"/>
                <a:cs typeface="Estrangelo Edessa" panose="03080600000000000000" pitchFamily="66" charset="0"/>
              </a:rPr>
              <a:t>In SMA, there are three main goals for awareness motivation:</a:t>
            </a:r>
          </a:p>
          <a:p>
            <a:pPr marL="0" lvl="1" indent="0" algn="just">
              <a:lnSpc>
                <a:spcPct val="100000"/>
              </a:lnSpc>
              <a:buNone/>
            </a:pPr>
            <a:endParaRPr lang="en-AU" sz="1000" dirty="0">
              <a:latin typeface="+mj-lt"/>
              <a:cs typeface="Estrangelo Edessa" panose="03080600000000000000" pitchFamily="66" charset="0"/>
            </a:endParaRPr>
          </a:p>
          <a:p>
            <a:pPr marL="457200" lvl="1" indent="-457200" algn="just">
              <a:lnSpc>
                <a:spcPct val="100000"/>
              </a:lnSpc>
              <a:buFont typeface="+mj-lt"/>
              <a:buAutoNum type="arabicPeriod"/>
            </a:pPr>
            <a:r>
              <a:rPr lang="en-AU" sz="2200" dirty="0">
                <a:latin typeface="+mj-lt"/>
                <a:cs typeface="Estrangelo Edessa" panose="03080600000000000000" pitchFamily="66" charset="0"/>
              </a:rPr>
              <a:t>Developing </a:t>
            </a:r>
            <a:r>
              <a:rPr lang="en-AU" sz="2200" b="1" dirty="0">
                <a:effectLst>
                  <a:outerShdw blurRad="38100" dist="38100" dir="2700000" algn="tl">
                    <a:srgbClr val="000000">
                      <a:alpha val="43137"/>
                    </a:srgbClr>
                  </a:outerShdw>
                </a:effectLst>
                <a:latin typeface="+mj-lt"/>
                <a:cs typeface="Estrangelo Edessa" panose="03080600000000000000" pitchFamily="66" charset="0"/>
              </a:rPr>
              <a:t>insights</a:t>
            </a:r>
            <a:r>
              <a:rPr lang="en-AU" sz="2200" dirty="0">
                <a:effectLst>
                  <a:outerShdw blurRad="38100" dist="38100" dir="2700000" algn="tl">
                    <a:srgbClr val="000000">
                      <a:alpha val="43137"/>
                    </a:srgbClr>
                  </a:outerShdw>
                </a:effectLst>
                <a:latin typeface="+mj-lt"/>
                <a:cs typeface="Estrangelo Edessa" panose="03080600000000000000" pitchFamily="66" charset="0"/>
              </a:rPr>
              <a:t> </a:t>
            </a:r>
            <a:r>
              <a:rPr lang="en-AU" sz="2200" dirty="0">
                <a:latin typeface="+mj-lt"/>
                <a:cs typeface="Estrangelo Edessa" panose="03080600000000000000" pitchFamily="66" charset="0"/>
              </a:rPr>
              <a:t>into customer’s values and behaviour</a:t>
            </a:r>
          </a:p>
          <a:p>
            <a:pPr marL="457200" lvl="1" indent="-457200" algn="just">
              <a:lnSpc>
                <a:spcPct val="100000"/>
              </a:lnSpc>
              <a:buFont typeface="+mj-lt"/>
              <a:buAutoNum type="arabicPeriod"/>
            </a:pPr>
            <a:r>
              <a:rPr lang="en-AU" sz="2200" dirty="0">
                <a:latin typeface="+mj-lt"/>
                <a:cs typeface="Estrangelo Edessa" panose="03080600000000000000" pitchFamily="66" charset="0"/>
              </a:rPr>
              <a:t>Understanding the </a:t>
            </a:r>
            <a:r>
              <a:rPr lang="en-AU" sz="2200" b="1" dirty="0">
                <a:effectLst>
                  <a:outerShdw blurRad="38100" dist="38100" dir="2700000" algn="tl">
                    <a:srgbClr val="000000">
                      <a:alpha val="43137"/>
                    </a:srgbClr>
                  </a:outerShdw>
                </a:effectLst>
                <a:latin typeface="+mj-lt"/>
                <a:cs typeface="Estrangelo Edessa" panose="03080600000000000000" pitchFamily="66" charset="0"/>
              </a:rPr>
              <a:t>impact</a:t>
            </a:r>
            <a:r>
              <a:rPr lang="en-AU" sz="2200" dirty="0">
                <a:latin typeface="+mj-lt"/>
                <a:cs typeface="Estrangelo Edessa" panose="03080600000000000000" pitchFamily="66" charset="0"/>
              </a:rPr>
              <a:t> and </a:t>
            </a:r>
            <a:r>
              <a:rPr lang="en-AU" sz="2200" b="1" dirty="0">
                <a:effectLst>
                  <a:outerShdw blurRad="38100" dist="38100" dir="2700000" algn="tl">
                    <a:srgbClr val="000000">
                      <a:alpha val="43137"/>
                    </a:srgbClr>
                  </a:outerShdw>
                </a:effectLst>
                <a:latin typeface="+mj-lt"/>
                <a:cs typeface="Estrangelo Edessa" panose="03080600000000000000" pitchFamily="66" charset="0"/>
              </a:rPr>
              <a:t>effectiveness</a:t>
            </a:r>
            <a:r>
              <a:rPr lang="en-AU" sz="2200" dirty="0">
                <a:latin typeface="+mj-lt"/>
                <a:cs typeface="Estrangelo Edessa" panose="03080600000000000000" pitchFamily="66" charset="0"/>
              </a:rPr>
              <a:t> of online marketing campaigns.</a:t>
            </a:r>
          </a:p>
          <a:p>
            <a:pPr marL="457200" lvl="1" indent="-457200" algn="just">
              <a:lnSpc>
                <a:spcPct val="100000"/>
              </a:lnSpc>
              <a:buFont typeface="+mj-lt"/>
              <a:buAutoNum type="arabicPeriod"/>
            </a:pPr>
            <a:r>
              <a:rPr lang="en-AU" sz="2200" b="1" dirty="0">
                <a:effectLst>
                  <a:outerShdw blurRad="38100" dist="38100" dir="2700000" algn="tl">
                    <a:srgbClr val="000000">
                      <a:alpha val="43137"/>
                    </a:srgbClr>
                  </a:outerShdw>
                </a:effectLst>
                <a:latin typeface="+mj-lt"/>
                <a:cs typeface="Estrangelo Edessa" panose="03080600000000000000" pitchFamily="66" charset="0"/>
              </a:rPr>
              <a:t>Discovering new ideas </a:t>
            </a:r>
            <a:r>
              <a:rPr lang="en-AU" sz="2200" dirty="0">
                <a:latin typeface="+mj-lt"/>
                <a:cs typeface="Estrangelo Edessa" panose="03080600000000000000" pitchFamily="66" charset="0"/>
              </a:rPr>
              <a:t>for brand reputation and engagement purposes.</a:t>
            </a:r>
          </a:p>
          <a:p>
            <a:pPr marL="0" lvl="1" indent="0" algn="just">
              <a:lnSpc>
                <a:spcPct val="100000"/>
              </a:lnSpc>
              <a:buNone/>
            </a:pPr>
            <a:endParaRPr lang="en-AU" sz="2200" dirty="0">
              <a:latin typeface="+mj-lt"/>
              <a:cs typeface="Estrangelo Edessa" panose="03080600000000000000" pitchFamily="66" charset="0"/>
            </a:endParaRPr>
          </a:p>
        </p:txBody>
      </p:sp>
    </p:spTree>
    <p:extLst>
      <p:ext uri="{BB962C8B-B14F-4D97-AF65-F5344CB8AC3E}">
        <p14:creationId xmlns:p14="http://schemas.microsoft.com/office/powerpoint/2010/main" val="19648684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5056" y="363776"/>
            <a:ext cx="8496944" cy="1143000"/>
          </a:xfrm>
        </p:spPr>
        <p:txBody>
          <a:bodyPr>
            <a:normAutofit/>
          </a:bodyPr>
          <a:lstStyle/>
          <a:p>
            <a:pPr algn="ctr"/>
            <a:r>
              <a:rPr lang="en-AU" dirty="0">
                <a:latin typeface="Worldly Black" pitchFamily="2" charset="0"/>
              </a:rPr>
              <a:t>b) SMA Resources</a:t>
            </a:r>
          </a:p>
        </p:txBody>
      </p:sp>
      <p:sp>
        <p:nvSpPr>
          <p:cNvPr id="15" name="Content Placeholder 2"/>
          <p:cNvSpPr txBox="1">
            <a:spLocks/>
          </p:cNvSpPr>
          <p:nvPr/>
        </p:nvSpPr>
        <p:spPr>
          <a:xfrm>
            <a:off x="816429" y="1651764"/>
            <a:ext cx="8496944" cy="42396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just">
              <a:lnSpc>
                <a:spcPct val="100000"/>
              </a:lnSpc>
              <a:buNone/>
            </a:pPr>
            <a:r>
              <a:rPr lang="en-AU" sz="2200" dirty="0">
                <a:latin typeface="+mj-lt"/>
                <a:cs typeface="Estrangelo Edessa" panose="03080600000000000000" pitchFamily="66" charset="0"/>
              </a:rPr>
              <a:t>SMA resources are mutually reinforcing systems of: </a:t>
            </a:r>
          </a:p>
          <a:p>
            <a:pPr marL="0" lvl="1" indent="0" algn="just">
              <a:lnSpc>
                <a:spcPct val="100000"/>
              </a:lnSpc>
              <a:buNone/>
            </a:pPr>
            <a:endParaRPr lang="en-AU" sz="1000" dirty="0">
              <a:latin typeface="+mj-lt"/>
              <a:cs typeface="Estrangelo Edessa" panose="03080600000000000000" pitchFamily="66" charset="0"/>
            </a:endParaRPr>
          </a:p>
          <a:p>
            <a:pPr marL="457200" lvl="1" indent="-457200" algn="just">
              <a:lnSpc>
                <a:spcPct val="100000"/>
              </a:lnSpc>
              <a:buFont typeface="+mj-lt"/>
              <a:buAutoNum type="arabicPeriod"/>
            </a:pPr>
            <a:r>
              <a:rPr lang="en-AU" sz="2200" b="1" dirty="0">
                <a:effectLst>
                  <a:outerShdw blurRad="38100" dist="38100" dir="2700000" algn="tl">
                    <a:srgbClr val="000000">
                      <a:alpha val="43137"/>
                    </a:srgbClr>
                  </a:outerShdw>
                </a:effectLst>
                <a:latin typeface="+mj-lt"/>
                <a:cs typeface="Estrangelo Edessa" panose="03080600000000000000" pitchFamily="66" charset="0"/>
              </a:rPr>
              <a:t>IT assets </a:t>
            </a:r>
            <a:r>
              <a:rPr lang="en-AU" sz="2200" dirty="0">
                <a:latin typeface="+mj-lt"/>
                <a:cs typeface="Estrangelo Edessa" panose="03080600000000000000" pitchFamily="66" charset="0"/>
              </a:rPr>
              <a:t>(IT infrastructure and SMA tools), </a:t>
            </a:r>
          </a:p>
          <a:p>
            <a:pPr marL="457200" lvl="1" indent="-457200" algn="just">
              <a:lnSpc>
                <a:spcPct val="100000"/>
              </a:lnSpc>
              <a:buFont typeface="+mj-lt"/>
              <a:buAutoNum type="arabicPeriod"/>
            </a:pPr>
            <a:r>
              <a:rPr lang="en-AU" sz="2200" b="1" dirty="0">
                <a:effectLst>
                  <a:outerShdw blurRad="38100" dist="38100" dir="2700000" algn="tl">
                    <a:srgbClr val="000000">
                      <a:alpha val="43137"/>
                    </a:srgbClr>
                  </a:outerShdw>
                </a:effectLst>
                <a:latin typeface="+mj-lt"/>
                <a:cs typeface="Estrangelo Edessa" panose="03080600000000000000" pitchFamily="66" charset="0"/>
              </a:rPr>
              <a:t>SMA capabilities </a:t>
            </a:r>
            <a:r>
              <a:rPr lang="en-AU" sz="2200" dirty="0">
                <a:latin typeface="+mj-lt"/>
                <a:cs typeface="Estrangelo Edessa" panose="03080600000000000000" pitchFamily="66" charset="0"/>
              </a:rPr>
              <a:t>(analytical competencies and practices)</a:t>
            </a:r>
          </a:p>
          <a:p>
            <a:pPr marL="457200" lvl="1" indent="-457200" algn="just">
              <a:lnSpc>
                <a:spcPct val="100000"/>
              </a:lnSpc>
              <a:buFont typeface="+mj-lt"/>
              <a:buAutoNum type="arabicPeriod"/>
            </a:pPr>
            <a:r>
              <a:rPr lang="en-AU" sz="2200" b="1" dirty="0">
                <a:effectLst>
                  <a:outerShdw blurRad="38100" dist="38100" dir="2700000" algn="tl">
                    <a:srgbClr val="000000">
                      <a:alpha val="43137"/>
                    </a:srgbClr>
                  </a:outerShdw>
                </a:effectLst>
                <a:latin typeface="+mj-lt"/>
                <a:cs typeface="Estrangelo Edessa" panose="03080600000000000000" pitchFamily="66" charset="0"/>
              </a:rPr>
              <a:t>Dynamic</a:t>
            </a:r>
            <a:r>
              <a:rPr lang="en-AU" sz="2200" dirty="0">
                <a:effectLst>
                  <a:outerShdw blurRad="38100" dist="38100" dir="2700000" algn="tl">
                    <a:srgbClr val="000000">
                      <a:alpha val="43137"/>
                    </a:srgbClr>
                  </a:outerShdw>
                </a:effectLst>
                <a:latin typeface="+mj-lt"/>
                <a:cs typeface="Estrangelo Edessa" panose="03080600000000000000" pitchFamily="66" charset="0"/>
              </a:rPr>
              <a:t> </a:t>
            </a:r>
            <a:r>
              <a:rPr lang="en-AU" sz="2200" b="1" dirty="0">
                <a:effectLst>
                  <a:outerShdw blurRad="38100" dist="38100" dir="2700000" algn="tl">
                    <a:srgbClr val="000000">
                      <a:alpha val="43137"/>
                    </a:srgbClr>
                  </a:outerShdw>
                </a:effectLst>
                <a:latin typeface="+mj-lt"/>
                <a:cs typeface="Estrangelo Edessa" panose="03080600000000000000" pitchFamily="66" charset="0"/>
              </a:rPr>
              <a:t>capabilities</a:t>
            </a:r>
            <a:r>
              <a:rPr lang="en-AU" sz="2200" dirty="0">
                <a:latin typeface="+mj-lt"/>
                <a:cs typeface="Estrangelo Edessa" panose="03080600000000000000" pitchFamily="66" charset="0"/>
              </a:rPr>
              <a:t>.</a:t>
            </a:r>
          </a:p>
          <a:p>
            <a:pPr marL="0" lvl="1" indent="0" algn="just">
              <a:lnSpc>
                <a:spcPct val="100000"/>
              </a:lnSpc>
              <a:buNone/>
            </a:pPr>
            <a:endParaRPr lang="en-AU" sz="2200" dirty="0">
              <a:latin typeface="+mj-lt"/>
              <a:cs typeface="Estrangelo Edessa" panose="03080600000000000000" pitchFamily="66" charset="0"/>
            </a:endParaRPr>
          </a:p>
        </p:txBody>
      </p:sp>
    </p:spTree>
    <p:extLst>
      <p:ext uri="{BB962C8B-B14F-4D97-AF65-F5344CB8AC3E}">
        <p14:creationId xmlns:p14="http://schemas.microsoft.com/office/powerpoint/2010/main" val="28090920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5693" y="260648"/>
            <a:ext cx="8496944" cy="1143000"/>
          </a:xfrm>
        </p:spPr>
        <p:txBody>
          <a:bodyPr>
            <a:normAutofit/>
          </a:bodyPr>
          <a:lstStyle/>
          <a:p>
            <a:pPr algn="ctr"/>
            <a:r>
              <a:rPr lang="en-AU" dirty="0">
                <a:latin typeface="Worldly Black" pitchFamily="2" charset="0"/>
              </a:rPr>
              <a:t>1) IT Assets</a:t>
            </a:r>
          </a:p>
        </p:txBody>
      </p:sp>
      <p:sp>
        <p:nvSpPr>
          <p:cNvPr id="15" name="Content Placeholder 2"/>
          <p:cNvSpPr txBox="1">
            <a:spLocks/>
          </p:cNvSpPr>
          <p:nvPr/>
        </p:nvSpPr>
        <p:spPr>
          <a:xfrm>
            <a:off x="703561" y="1627701"/>
            <a:ext cx="8496944" cy="44556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just">
              <a:lnSpc>
                <a:spcPct val="100000"/>
              </a:lnSpc>
              <a:buNone/>
            </a:pPr>
            <a:r>
              <a:rPr lang="en-AU" sz="2200" dirty="0">
                <a:latin typeface="+mj-lt"/>
                <a:cs typeface="Estrangelo Edessa" panose="03080600000000000000" pitchFamily="66" charset="0"/>
              </a:rPr>
              <a:t>IT assets are combinations of IT hardware, software and networks that provide the foundation for shared IT services.</a:t>
            </a:r>
          </a:p>
          <a:p>
            <a:pPr marL="0" lvl="1" indent="0" algn="just">
              <a:lnSpc>
                <a:spcPct val="100000"/>
              </a:lnSpc>
              <a:buNone/>
            </a:pPr>
            <a:endParaRPr lang="en-AU" sz="1000" dirty="0">
              <a:latin typeface="+mj-lt"/>
              <a:cs typeface="Estrangelo Edessa" panose="03080600000000000000" pitchFamily="66" charset="0"/>
            </a:endParaRPr>
          </a:p>
          <a:p>
            <a:pPr marL="457200" lvl="1" indent="-457200" algn="just">
              <a:lnSpc>
                <a:spcPct val="100000"/>
              </a:lnSpc>
              <a:buFont typeface="+mj-lt"/>
              <a:buAutoNum type="arabicPeriod"/>
            </a:pPr>
            <a:r>
              <a:rPr lang="en-AU" sz="2200" dirty="0">
                <a:latin typeface="+mj-lt"/>
                <a:cs typeface="Estrangelo Edessa" panose="03080600000000000000" pitchFamily="66" charset="0"/>
              </a:rPr>
              <a:t>Storage and analysis technologies for large-scale unstructured databases (e.g. Hadoop)</a:t>
            </a:r>
          </a:p>
          <a:p>
            <a:pPr marL="457200" lvl="1" indent="-457200" algn="just">
              <a:lnSpc>
                <a:spcPct val="100000"/>
              </a:lnSpc>
              <a:buFont typeface="+mj-lt"/>
              <a:buAutoNum type="arabicPeriod"/>
            </a:pPr>
            <a:r>
              <a:rPr lang="en-AU" sz="2200" dirty="0">
                <a:latin typeface="+mj-lt"/>
                <a:cs typeface="Estrangelo Edessa" panose="03080600000000000000" pitchFamily="66" charset="0"/>
              </a:rPr>
              <a:t>SMA applications (e.g., SPSS predictive analytics, and Google Analytics)</a:t>
            </a:r>
          </a:p>
          <a:p>
            <a:pPr marL="457200" lvl="1" indent="-457200" algn="just">
              <a:lnSpc>
                <a:spcPct val="100000"/>
              </a:lnSpc>
              <a:buFont typeface="+mj-lt"/>
              <a:buAutoNum type="arabicPeriod"/>
            </a:pPr>
            <a:r>
              <a:rPr lang="en-AU" sz="2200" dirty="0">
                <a:latin typeface="+mj-lt"/>
                <a:cs typeface="Estrangelo Edessa" panose="03080600000000000000" pitchFamily="66" charset="0"/>
              </a:rPr>
              <a:t>External social media data streams as opposed to traditional information assets stored in internal databases.</a:t>
            </a:r>
          </a:p>
        </p:txBody>
      </p:sp>
    </p:spTree>
    <p:extLst>
      <p:ext uri="{BB962C8B-B14F-4D97-AF65-F5344CB8AC3E}">
        <p14:creationId xmlns:p14="http://schemas.microsoft.com/office/powerpoint/2010/main" val="21358703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3185" y="185021"/>
            <a:ext cx="8496944" cy="1143000"/>
          </a:xfrm>
        </p:spPr>
        <p:txBody>
          <a:bodyPr>
            <a:normAutofit/>
          </a:bodyPr>
          <a:lstStyle/>
          <a:p>
            <a:pPr algn="ctr"/>
            <a:r>
              <a:rPr lang="en-AU" dirty="0">
                <a:latin typeface="Worldly Black" pitchFamily="2" charset="0"/>
              </a:rPr>
              <a:t>2) SMA Capabilities</a:t>
            </a:r>
          </a:p>
        </p:txBody>
      </p:sp>
      <p:sp>
        <p:nvSpPr>
          <p:cNvPr id="15" name="Content Placeholder 2"/>
          <p:cNvSpPr txBox="1">
            <a:spLocks/>
          </p:cNvSpPr>
          <p:nvPr/>
        </p:nvSpPr>
        <p:spPr>
          <a:xfrm>
            <a:off x="878305" y="1532021"/>
            <a:ext cx="8568952" cy="4815733"/>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just">
              <a:lnSpc>
                <a:spcPct val="100000"/>
              </a:lnSpc>
              <a:buNone/>
            </a:pPr>
            <a:r>
              <a:rPr lang="en-AU" sz="2200" dirty="0">
                <a:latin typeface="+mj-lt"/>
                <a:cs typeface="Estrangelo Edessa" panose="03080600000000000000" pitchFamily="66" charset="0"/>
              </a:rPr>
              <a:t>SMA capabilities are Interlocking systems of competences and practices that enable organizations to utilize SMA applications to perform SMA tasks.</a:t>
            </a:r>
          </a:p>
          <a:p>
            <a:pPr marL="0" lvl="1" indent="0" algn="just">
              <a:lnSpc>
                <a:spcPct val="100000"/>
              </a:lnSpc>
              <a:buNone/>
            </a:pPr>
            <a:endParaRPr lang="en-AU" sz="1000" dirty="0">
              <a:latin typeface="+mj-lt"/>
              <a:cs typeface="Estrangelo Edessa" panose="03080600000000000000" pitchFamily="66" charset="0"/>
            </a:endParaRPr>
          </a:p>
          <a:p>
            <a:pPr marL="360363" lvl="1" indent="0" algn="just">
              <a:lnSpc>
                <a:spcPct val="100000"/>
              </a:lnSpc>
              <a:buNone/>
            </a:pPr>
            <a:r>
              <a:rPr lang="en-AU" sz="2200" b="1" dirty="0">
                <a:effectLst>
                  <a:outerShdw blurRad="38100" dist="38100" dir="2700000" algn="tl">
                    <a:srgbClr val="000000">
                      <a:alpha val="43137"/>
                    </a:srgbClr>
                  </a:outerShdw>
                </a:effectLst>
                <a:latin typeface="+mj-lt"/>
                <a:cs typeface="Estrangelo Edessa" panose="03080600000000000000" pitchFamily="66" charset="0"/>
              </a:rPr>
              <a:t>SMA competencies </a:t>
            </a:r>
            <a:r>
              <a:rPr lang="en-AU" sz="2200" dirty="0">
                <a:latin typeface="+mj-lt"/>
                <a:cs typeface="Estrangelo Edessa" panose="03080600000000000000" pitchFamily="66" charset="0"/>
              </a:rPr>
              <a:t>refer to the </a:t>
            </a:r>
            <a:r>
              <a:rPr lang="en-AU" sz="2200" b="1" dirty="0">
                <a:effectLst>
                  <a:outerShdw blurRad="38100" dist="38100" dir="2700000" algn="tl">
                    <a:srgbClr val="000000">
                      <a:alpha val="43137"/>
                    </a:srgbClr>
                  </a:outerShdw>
                </a:effectLst>
                <a:latin typeface="+mj-lt"/>
                <a:cs typeface="Estrangelo Edessa" panose="03080600000000000000" pitchFamily="66" charset="0"/>
              </a:rPr>
              <a:t>skills</a:t>
            </a:r>
            <a:r>
              <a:rPr lang="en-AU" sz="2200" dirty="0">
                <a:effectLst>
                  <a:outerShdw blurRad="38100" dist="38100" dir="2700000" algn="tl">
                    <a:srgbClr val="000000">
                      <a:alpha val="43137"/>
                    </a:srgbClr>
                  </a:outerShdw>
                </a:effectLst>
                <a:latin typeface="+mj-lt"/>
                <a:cs typeface="Estrangelo Edessa" panose="03080600000000000000" pitchFamily="66" charset="0"/>
              </a:rPr>
              <a:t> </a:t>
            </a:r>
            <a:r>
              <a:rPr lang="en-AU" sz="2200" dirty="0">
                <a:latin typeface="+mj-lt"/>
                <a:cs typeface="Estrangelo Edessa" panose="03080600000000000000" pitchFamily="66" charset="0"/>
              </a:rPr>
              <a:t>embodied in individuals or teams that actively manage or accomplish organizational tasks. They have two dimensions:</a:t>
            </a:r>
          </a:p>
          <a:p>
            <a:pPr marL="800100" lvl="2" indent="-342900" algn="just">
              <a:lnSpc>
                <a:spcPct val="110000"/>
              </a:lnSpc>
              <a:buFont typeface="Eras Light ITC" panose="020B0402030504020804" pitchFamily="34" charset="0"/>
              <a:buChar char="–"/>
            </a:pPr>
            <a:r>
              <a:rPr lang="en-AU" dirty="0">
                <a:latin typeface="+mj-lt"/>
                <a:cs typeface="Estrangelo Edessa" panose="03080600000000000000" pitchFamily="66" charset="0"/>
              </a:rPr>
              <a:t>Skills related to IT, SMA, and Business understanding</a:t>
            </a:r>
          </a:p>
          <a:p>
            <a:pPr marL="800100" lvl="2" indent="-342900" algn="just">
              <a:lnSpc>
                <a:spcPct val="110000"/>
              </a:lnSpc>
              <a:buFont typeface="Eras Light ITC" panose="020B0402030504020804" pitchFamily="34" charset="0"/>
              <a:buChar char="–"/>
            </a:pPr>
            <a:r>
              <a:rPr lang="en-AU" dirty="0">
                <a:latin typeface="+mj-lt"/>
                <a:cs typeface="Estrangelo Edessa" panose="03080600000000000000" pitchFamily="66" charset="0"/>
              </a:rPr>
              <a:t>Skills related to management</a:t>
            </a:r>
          </a:p>
          <a:p>
            <a:pPr marL="0" lvl="1" indent="0" algn="just">
              <a:lnSpc>
                <a:spcPct val="110000"/>
              </a:lnSpc>
              <a:buNone/>
            </a:pPr>
            <a:endParaRPr lang="en-AU" sz="1000" dirty="0">
              <a:latin typeface="+mj-lt"/>
              <a:cs typeface="Estrangelo Edessa" panose="03080600000000000000" pitchFamily="66" charset="0"/>
            </a:endParaRPr>
          </a:p>
          <a:p>
            <a:pPr marL="360363" lvl="1" indent="0" algn="just">
              <a:lnSpc>
                <a:spcPct val="110000"/>
              </a:lnSpc>
              <a:buNone/>
            </a:pPr>
            <a:r>
              <a:rPr lang="en-AU" sz="2200" b="1" dirty="0">
                <a:effectLst>
                  <a:outerShdw blurRad="38100" dist="38100" dir="2700000" algn="tl">
                    <a:srgbClr val="000000">
                      <a:alpha val="43137"/>
                    </a:srgbClr>
                  </a:outerShdw>
                </a:effectLst>
                <a:latin typeface="+mj-lt"/>
                <a:cs typeface="Estrangelo Edessa" panose="03080600000000000000" pitchFamily="66" charset="0"/>
              </a:rPr>
              <a:t>SMA practices </a:t>
            </a:r>
            <a:r>
              <a:rPr lang="en-AU" sz="2200" dirty="0">
                <a:latin typeface="+mj-lt"/>
                <a:cs typeface="Estrangelo Edessa" panose="03080600000000000000" pitchFamily="66" charset="0"/>
              </a:rPr>
              <a:t>serve as a </a:t>
            </a:r>
            <a:r>
              <a:rPr lang="en-AU" sz="2200" b="1" dirty="0">
                <a:effectLst>
                  <a:outerShdw blurRad="38100" dist="38100" dir="2700000" algn="tl">
                    <a:srgbClr val="000000">
                      <a:alpha val="43137"/>
                    </a:srgbClr>
                  </a:outerShdw>
                </a:effectLst>
                <a:latin typeface="+mj-lt"/>
                <a:cs typeface="Estrangelo Edessa" panose="03080600000000000000" pitchFamily="66" charset="0"/>
              </a:rPr>
              <a:t>means of accomplishing organizational tasks </a:t>
            </a:r>
            <a:r>
              <a:rPr lang="en-AU" sz="2200" dirty="0">
                <a:latin typeface="+mj-lt"/>
                <a:cs typeface="Estrangelo Edessa" panose="03080600000000000000" pitchFamily="66" charset="0"/>
              </a:rPr>
              <a:t>and as mechanisms for storing and accessing knowledge about the most effective ways to accomplish those tasks.</a:t>
            </a:r>
          </a:p>
          <a:p>
            <a:pPr marL="0" lvl="1" indent="0" algn="just">
              <a:lnSpc>
                <a:spcPct val="100000"/>
              </a:lnSpc>
              <a:buNone/>
            </a:pPr>
            <a:endParaRPr lang="en-AU" sz="2200" dirty="0">
              <a:latin typeface="+mj-lt"/>
              <a:cs typeface="Estrangelo Edessa" panose="03080600000000000000" pitchFamily="66" charset="0"/>
            </a:endParaRPr>
          </a:p>
          <a:p>
            <a:pPr marL="0" lvl="1" indent="0" algn="just">
              <a:lnSpc>
                <a:spcPct val="100000"/>
              </a:lnSpc>
              <a:buNone/>
            </a:pPr>
            <a:endParaRPr lang="en-AU" sz="1000" dirty="0">
              <a:latin typeface="+mj-lt"/>
              <a:cs typeface="Estrangelo Edessa" panose="03080600000000000000" pitchFamily="66" charset="0"/>
            </a:endParaRPr>
          </a:p>
        </p:txBody>
      </p:sp>
    </p:spTree>
    <p:extLst>
      <p:ext uri="{BB962C8B-B14F-4D97-AF65-F5344CB8AC3E}">
        <p14:creationId xmlns:p14="http://schemas.microsoft.com/office/powerpoint/2010/main" val="24894816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528" y="260648"/>
            <a:ext cx="8496944" cy="1143000"/>
          </a:xfrm>
        </p:spPr>
        <p:txBody>
          <a:bodyPr>
            <a:normAutofit/>
          </a:bodyPr>
          <a:lstStyle/>
          <a:p>
            <a:pPr algn="ctr"/>
            <a:r>
              <a:rPr lang="en-AU" dirty="0">
                <a:latin typeface="Worldly Black" pitchFamily="2" charset="0"/>
              </a:rPr>
              <a:t>3) Dynamic Capabilities</a:t>
            </a:r>
          </a:p>
        </p:txBody>
      </p:sp>
      <p:sp>
        <p:nvSpPr>
          <p:cNvPr id="15" name="Content Placeholder 2"/>
          <p:cNvSpPr txBox="1">
            <a:spLocks/>
          </p:cNvSpPr>
          <p:nvPr/>
        </p:nvSpPr>
        <p:spPr>
          <a:xfrm>
            <a:off x="1062789" y="1808175"/>
            <a:ext cx="8496944" cy="4815733"/>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just">
              <a:lnSpc>
                <a:spcPct val="100000"/>
              </a:lnSpc>
              <a:buNone/>
            </a:pPr>
            <a:r>
              <a:rPr lang="en-AU" sz="2200" dirty="0">
                <a:latin typeface="+mj-lt"/>
                <a:cs typeface="Estrangelo Edessa" panose="03080600000000000000" pitchFamily="66" charset="0"/>
              </a:rPr>
              <a:t>The role of Dynamic Capabilities is to renew and reconfigure other assets and capabilities, to ensure they remain valuable, rare, inimitable and non-substitutable (VRIN).</a:t>
            </a:r>
          </a:p>
          <a:p>
            <a:pPr marL="0" lvl="1" indent="0" algn="just">
              <a:lnSpc>
                <a:spcPct val="100000"/>
              </a:lnSpc>
              <a:buNone/>
            </a:pPr>
            <a:endParaRPr lang="en-AU" sz="1000" dirty="0">
              <a:latin typeface="+mj-lt"/>
              <a:cs typeface="Estrangelo Edessa" panose="03080600000000000000" pitchFamily="66" charset="0"/>
            </a:endParaRPr>
          </a:p>
          <a:p>
            <a:pPr marL="360363" lvl="1" indent="0" algn="just">
              <a:lnSpc>
                <a:spcPct val="100000"/>
              </a:lnSpc>
              <a:buNone/>
            </a:pPr>
            <a:endParaRPr lang="en-AU" sz="2200" dirty="0">
              <a:latin typeface="+mj-lt"/>
              <a:cs typeface="Estrangelo Edessa" panose="03080600000000000000" pitchFamily="66" charset="0"/>
            </a:endParaRPr>
          </a:p>
          <a:p>
            <a:pPr marL="360363" lvl="1" indent="0" algn="just">
              <a:lnSpc>
                <a:spcPct val="100000"/>
              </a:lnSpc>
              <a:buNone/>
            </a:pPr>
            <a:r>
              <a:rPr lang="en-AU" sz="2200" dirty="0">
                <a:latin typeface="+mj-lt"/>
                <a:cs typeface="Estrangelo Edessa" panose="03080600000000000000" pitchFamily="66" charset="0"/>
              </a:rPr>
              <a:t>Dynamic capabilities involve two routines: </a:t>
            </a:r>
          </a:p>
          <a:p>
            <a:pPr marL="0" lvl="1" indent="0" algn="just">
              <a:lnSpc>
                <a:spcPct val="100000"/>
              </a:lnSpc>
              <a:buNone/>
            </a:pPr>
            <a:endParaRPr lang="en-AU" sz="1000" b="1" dirty="0">
              <a:effectLst>
                <a:outerShdw blurRad="38100" dist="38100" dir="2700000" algn="tl">
                  <a:srgbClr val="000000">
                    <a:alpha val="43137"/>
                  </a:srgbClr>
                </a:outerShdw>
              </a:effectLst>
              <a:latin typeface="+mj-lt"/>
              <a:cs typeface="Estrangelo Edessa" panose="03080600000000000000" pitchFamily="66" charset="0"/>
            </a:endParaRPr>
          </a:p>
          <a:p>
            <a:pPr marL="0" lvl="1" indent="0" algn="just">
              <a:lnSpc>
                <a:spcPct val="100000"/>
              </a:lnSpc>
              <a:buNone/>
            </a:pPr>
            <a:r>
              <a:rPr lang="en-AU" sz="2200" b="1" dirty="0">
                <a:effectLst>
                  <a:outerShdw blurRad="38100" dist="38100" dir="2700000" algn="tl">
                    <a:srgbClr val="000000">
                      <a:alpha val="43137"/>
                    </a:srgbClr>
                  </a:outerShdw>
                </a:effectLst>
                <a:latin typeface="+mj-lt"/>
                <a:cs typeface="Estrangelo Edessa" panose="03080600000000000000" pitchFamily="66" charset="0"/>
              </a:rPr>
              <a:t>Searching</a:t>
            </a:r>
            <a:r>
              <a:rPr lang="en-AU" sz="2200" dirty="0">
                <a:effectLst>
                  <a:outerShdw blurRad="38100" dist="38100" dir="2700000" algn="tl">
                    <a:srgbClr val="000000">
                      <a:alpha val="43137"/>
                    </a:srgbClr>
                  </a:outerShdw>
                </a:effectLst>
                <a:latin typeface="+mj-lt"/>
                <a:cs typeface="Estrangelo Edessa" panose="03080600000000000000" pitchFamily="66" charset="0"/>
              </a:rPr>
              <a:t> </a:t>
            </a:r>
            <a:r>
              <a:rPr lang="en-AU" sz="2200" dirty="0">
                <a:latin typeface="+mj-lt"/>
                <a:cs typeface="Estrangelo Edessa" panose="03080600000000000000" pitchFamily="66" charset="0"/>
              </a:rPr>
              <a:t>for and </a:t>
            </a:r>
            <a:r>
              <a:rPr lang="en-AU" sz="2200" b="1" dirty="0">
                <a:effectLst>
                  <a:outerShdw blurRad="38100" dist="38100" dir="2700000" algn="tl">
                    <a:srgbClr val="000000">
                      <a:alpha val="43137"/>
                    </a:srgbClr>
                  </a:outerShdw>
                </a:effectLst>
                <a:latin typeface="+mj-lt"/>
                <a:cs typeface="Estrangelo Edessa" panose="03080600000000000000" pitchFamily="66" charset="0"/>
              </a:rPr>
              <a:t>selecting</a:t>
            </a:r>
            <a:r>
              <a:rPr lang="en-AU" sz="2200" dirty="0">
                <a:effectLst>
                  <a:outerShdw blurRad="38100" dist="38100" dir="2700000" algn="tl">
                    <a:srgbClr val="000000">
                      <a:alpha val="43137"/>
                    </a:srgbClr>
                  </a:outerShdw>
                </a:effectLst>
                <a:latin typeface="+mj-lt"/>
                <a:cs typeface="Estrangelo Edessa" panose="03080600000000000000" pitchFamily="66" charset="0"/>
              </a:rPr>
              <a:t> </a:t>
            </a:r>
            <a:r>
              <a:rPr lang="en-AU" sz="2200" dirty="0">
                <a:latin typeface="+mj-lt"/>
                <a:cs typeface="Estrangelo Edessa" panose="03080600000000000000" pitchFamily="66" charset="0"/>
              </a:rPr>
              <a:t>new innovations and opportunities, and </a:t>
            </a:r>
            <a:r>
              <a:rPr lang="en-AU" sz="2200" b="1" dirty="0">
                <a:effectLst>
                  <a:outerShdw blurRad="38100" dist="38100" dir="2700000" algn="tl">
                    <a:srgbClr val="000000">
                      <a:alpha val="43137"/>
                    </a:srgbClr>
                  </a:outerShdw>
                </a:effectLst>
                <a:latin typeface="+mj-lt"/>
                <a:cs typeface="Estrangelo Edessa" panose="03080600000000000000" pitchFamily="66" charset="0"/>
              </a:rPr>
              <a:t>asset</a:t>
            </a:r>
            <a:r>
              <a:rPr lang="en-AU" sz="2200" b="1" dirty="0">
                <a:latin typeface="+mj-lt"/>
                <a:cs typeface="Estrangelo Edessa" panose="03080600000000000000" pitchFamily="66" charset="0"/>
              </a:rPr>
              <a:t> </a:t>
            </a:r>
            <a:r>
              <a:rPr lang="en-AU" sz="2200" b="1" dirty="0">
                <a:effectLst>
                  <a:outerShdw blurRad="38100" dist="38100" dir="2700000" algn="tl">
                    <a:srgbClr val="000000">
                      <a:alpha val="43137"/>
                    </a:srgbClr>
                  </a:outerShdw>
                </a:effectLst>
                <a:latin typeface="+mj-lt"/>
                <a:cs typeface="Estrangelo Edessa" panose="03080600000000000000" pitchFamily="66" charset="0"/>
              </a:rPr>
              <a:t>orchestration</a:t>
            </a:r>
            <a:r>
              <a:rPr lang="en-AU" sz="2200" dirty="0">
                <a:effectLst>
                  <a:outerShdw blurRad="38100" dist="38100" dir="2700000" algn="tl">
                    <a:srgbClr val="000000">
                      <a:alpha val="43137"/>
                    </a:srgbClr>
                  </a:outerShdw>
                </a:effectLst>
                <a:latin typeface="+mj-lt"/>
                <a:cs typeface="Estrangelo Edessa" panose="03080600000000000000" pitchFamily="66" charset="0"/>
              </a:rPr>
              <a:t> </a:t>
            </a:r>
            <a:r>
              <a:rPr lang="en-AU" sz="2200" dirty="0">
                <a:latin typeface="+mj-lt"/>
                <a:cs typeface="Estrangelo Edessa" panose="03080600000000000000" pitchFamily="66" charset="0"/>
              </a:rPr>
              <a:t>to renew and reconfigure assets and capabilities</a:t>
            </a:r>
          </a:p>
          <a:p>
            <a:pPr marL="0" lvl="1" indent="0" algn="just">
              <a:lnSpc>
                <a:spcPct val="100000"/>
              </a:lnSpc>
              <a:buNone/>
            </a:pPr>
            <a:endParaRPr lang="en-AU" sz="2200" dirty="0">
              <a:latin typeface="+mj-lt"/>
              <a:cs typeface="Estrangelo Edessa" panose="03080600000000000000" pitchFamily="66" charset="0"/>
            </a:endParaRPr>
          </a:p>
          <a:p>
            <a:pPr marL="0" lvl="1" indent="0" algn="just">
              <a:lnSpc>
                <a:spcPct val="100000"/>
              </a:lnSpc>
              <a:buNone/>
            </a:pPr>
            <a:endParaRPr lang="en-AU" sz="1000" dirty="0">
              <a:latin typeface="+mj-lt"/>
              <a:cs typeface="Estrangelo Edessa" panose="03080600000000000000" pitchFamily="66" charset="0"/>
            </a:endParaRPr>
          </a:p>
        </p:txBody>
      </p:sp>
    </p:spTree>
    <p:extLst>
      <p:ext uri="{BB962C8B-B14F-4D97-AF65-F5344CB8AC3E}">
        <p14:creationId xmlns:p14="http://schemas.microsoft.com/office/powerpoint/2010/main" val="4852309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15570" r="15570"/>
          <a:stretch>
            <a:fillRect/>
          </a:stretch>
        </p:blipFill>
        <p:spPr>
          <a:xfrm>
            <a:off x="8750182" y="383711"/>
            <a:ext cx="3865565" cy="5657444"/>
          </a:xfrm>
        </p:spPr>
      </p:pic>
      <p:sp>
        <p:nvSpPr>
          <p:cNvPr id="2" name="Title 1"/>
          <p:cNvSpPr>
            <a:spLocks noGrp="1"/>
          </p:cNvSpPr>
          <p:nvPr>
            <p:ph type="title"/>
          </p:nvPr>
        </p:nvSpPr>
        <p:spPr/>
        <p:txBody>
          <a:bodyPr/>
          <a:lstStyle/>
          <a:p>
            <a:r>
              <a:rPr lang="en-AU" dirty="0" smtClean="0"/>
              <a:t>Assignment 2 Presentations</a:t>
            </a:r>
            <a:endParaRPr lang="en-AU" dirty="0"/>
          </a:p>
        </p:txBody>
      </p:sp>
      <p:sp>
        <p:nvSpPr>
          <p:cNvPr id="4" name="Footer Placeholder 3"/>
          <p:cNvSpPr>
            <a:spLocks noGrp="1"/>
          </p:cNvSpPr>
          <p:nvPr>
            <p:ph type="ftr" sz="quarter" idx="11"/>
          </p:nvPr>
        </p:nvSpPr>
        <p:spPr/>
        <p:txBody>
          <a:bodyPr/>
          <a:lstStyle/>
          <a:p>
            <a:r>
              <a:rPr lang="en-AU" smtClean="0"/>
              <a:t>Deakin University CRICOS Provider Code: 00113B</a:t>
            </a:r>
            <a:endParaRPr lang="en-GB"/>
          </a:p>
        </p:txBody>
      </p:sp>
      <p:sp>
        <p:nvSpPr>
          <p:cNvPr id="6" name="Text Placeholder 5"/>
          <p:cNvSpPr>
            <a:spLocks noGrp="1"/>
          </p:cNvSpPr>
          <p:nvPr>
            <p:ph type="body" sz="quarter" idx="13"/>
          </p:nvPr>
        </p:nvSpPr>
        <p:spPr/>
        <p:txBody>
          <a:bodyPr/>
          <a:lstStyle/>
          <a:p>
            <a:r>
              <a:rPr lang="en-AU" dirty="0" smtClean="0"/>
              <a:t>Any Questions?</a:t>
            </a:r>
            <a:endParaRPr lang="en-AU" dirty="0"/>
          </a:p>
        </p:txBody>
      </p:sp>
      <p:sp>
        <p:nvSpPr>
          <p:cNvPr id="5" name="Slide Number Placeholder 4"/>
          <p:cNvSpPr>
            <a:spLocks noGrp="1"/>
          </p:cNvSpPr>
          <p:nvPr>
            <p:ph type="sldNum" sz="quarter" idx="4294967295"/>
          </p:nvPr>
        </p:nvSpPr>
        <p:spPr>
          <a:xfrm>
            <a:off x="0" y="5989638"/>
            <a:ext cx="576263" cy="247650"/>
          </a:xfrm>
        </p:spPr>
        <p:txBody>
          <a:bodyPr/>
          <a:lstStyle/>
          <a:p>
            <a:fld id="{F5AEA0E0-5CC6-4BD0-905C-A0021E419432}" type="slidenum">
              <a:rPr lang="en-GB" smtClean="0"/>
              <a:pPr/>
              <a:t>2</a:t>
            </a:fld>
            <a:endParaRPr lang="en-GB" dirty="0"/>
          </a:p>
        </p:txBody>
      </p:sp>
    </p:spTree>
    <p:extLst>
      <p:ext uri="{BB962C8B-B14F-4D97-AF65-F5344CB8AC3E}">
        <p14:creationId xmlns:p14="http://schemas.microsoft.com/office/powerpoint/2010/main" val="42026144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6938" y="274398"/>
            <a:ext cx="8496944" cy="1143000"/>
          </a:xfrm>
        </p:spPr>
        <p:txBody>
          <a:bodyPr>
            <a:normAutofit/>
          </a:bodyPr>
          <a:lstStyle/>
          <a:p>
            <a:pPr algn="ctr"/>
            <a:r>
              <a:rPr lang="en-AU" dirty="0">
                <a:latin typeface="Worldly Black" pitchFamily="2" charset="0"/>
              </a:rPr>
              <a:t>c) Awareness Benefits</a:t>
            </a:r>
          </a:p>
        </p:txBody>
      </p:sp>
      <p:sp>
        <p:nvSpPr>
          <p:cNvPr id="15" name="Content Placeholder 2"/>
          <p:cNvSpPr txBox="1">
            <a:spLocks/>
          </p:cNvSpPr>
          <p:nvPr/>
        </p:nvSpPr>
        <p:spPr>
          <a:xfrm>
            <a:off x="894347" y="2098651"/>
            <a:ext cx="8568952" cy="3024336"/>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just">
              <a:lnSpc>
                <a:spcPct val="100000"/>
              </a:lnSpc>
              <a:buNone/>
            </a:pPr>
            <a:endParaRPr lang="en-AU" sz="2200" dirty="0">
              <a:latin typeface="+mj-lt"/>
              <a:cs typeface="Estrangelo Edessa" panose="03080600000000000000" pitchFamily="66" charset="0"/>
            </a:endParaRPr>
          </a:p>
          <a:p>
            <a:pPr marL="0" lvl="1" indent="0" algn="just">
              <a:lnSpc>
                <a:spcPct val="100000"/>
              </a:lnSpc>
              <a:buNone/>
            </a:pPr>
            <a:r>
              <a:rPr lang="en-AU" sz="2200" dirty="0">
                <a:latin typeface="+mj-lt"/>
                <a:cs typeface="Estrangelo Edessa" panose="03080600000000000000" pitchFamily="66" charset="0"/>
              </a:rPr>
              <a:t>Three types of awareness benefits can be achieved with SMA:</a:t>
            </a:r>
          </a:p>
          <a:p>
            <a:pPr marL="360363" lvl="1" indent="0" algn="just">
              <a:lnSpc>
                <a:spcPct val="100000"/>
              </a:lnSpc>
              <a:buNone/>
            </a:pPr>
            <a:endParaRPr lang="en-AU" sz="1000" dirty="0">
              <a:latin typeface="+mj-lt"/>
              <a:cs typeface="Estrangelo Edessa" panose="03080600000000000000" pitchFamily="66" charset="0"/>
            </a:endParaRPr>
          </a:p>
          <a:p>
            <a:pPr marL="273050" indent="-369888" algn="just">
              <a:lnSpc>
                <a:spcPct val="100000"/>
              </a:lnSpc>
              <a:buFont typeface="+mj-lt"/>
              <a:buAutoNum type="arabicPeriod"/>
            </a:pPr>
            <a:r>
              <a:rPr lang="en-AU" sz="2200" dirty="0">
                <a:latin typeface="+mj-lt"/>
                <a:cs typeface="Estrangelo Edessa" panose="03080600000000000000" pitchFamily="66" charset="0"/>
              </a:rPr>
              <a:t>Customer-related benefits</a:t>
            </a:r>
          </a:p>
          <a:p>
            <a:pPr marL="273050" indent="-369888" algn="just">
              <a:lnSpc>
                <a:spcPct val="100000"/>
              </a:lnSpc>
              <a:buFont typeface="+mj-lt"/>
              <a:buAutoNum type="arabicPeriod"/>
            </a:pPr>
            <a:r>
              <a:rPr lang="en-AU" sz="2200" dirty="0">
                <a:latin typeface="+mj-lt"/>
                <a:cs typeface="Estrangelo Edessa" panose="03080600000000000000" pitchFamily="66" charset="0"/>
              </a:rPr>
              <a:t>Financial-related benefits</a:t>
            </a:r>
          </a:p>
          <a:p>
            <a:pPr marL="273050" indent="-369888" algn="just">
              <a:lnSpc>
                <a:spcPct val="100000"/>
              </a:lnSpc>
              <a:buFont typeface="+mj-lt"/>
              <a:buAutoNum type="arabicPeriod"/>
            </a:pPr>
            <a:r>
              <a:rPr lang="en-AU" sz="2200" dirty="0">
                <a:latin typeface="+mj-lt"/>
                <a:cs typeface="Estrangelo Edessa" panose="03080600000000000000" pitchFamily="66" charset="0"/>
              </a:rPr>
              <a:t>Organisational effectiveness</a:t>
            </a:r>
          </a:p>
          <a:p>
            <a:pPr marL="0" lvl="1" indent="0" algn="just">
              <a:lnSpc>
                <a:spcPct val="100000"/>
              </a:lnSpc>
              <a:buNone/>
            </a:pPr>
            <a:endParaRPr lang="en-AU" sz="1000" dirty="0">
              <a:latin typeface="+mj-lt"/>
              <a:cs typeface="Estrangelo Edessa" panose="03080600000000000000" pitchFamily="66" charset="0"/>
            </a:endParaRPr>
          </a:p>
        </p:txBody>
      </p:sp>
    </p:spTree>
    <p:extLst>
      <p:ext uri="{BB962C8B-B14F-4D97-AF65-F5344CB8AC3E}">
        <p14:creationId xmlns:p14="http://schemas.microsoft.com/office/powerpoint/2010/main" val="21261581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2559" y="353594"/>
            <a:ext cx="8496944" cy="1143000"/>
          </a:xfrm>
        </p:spPr>
        <p:txBody>
          <a:bodyPr>
            <a:normAutofit/>
          </a:bodyPr>
          <a:lstStyle/>
          <a:p>
            <a:pPr algn="ctr"/>
            <a:r>
              <a:rPr lang="en-AU" dirty="0">
                <a:latin typeface="Worldly Black" pitchFamily="2" charset="0"/>
              </a:rPr>
              <a:t>The Process of SMA</a:t>
            </a:r>
          </a:p>
        </p:txBody>
      </p:sp>
      <p:pic>
        <p:nvPicPr>
          <p:cNvPr id="20" name="Picture 19"/>
          <p:cNvPicPr>
            <a:picLocks noChangeAspect="1"/>
          </p:cNvPicPr>
          <p:nvPr/>
        </p:nvPicPr>
        <p:blipFill>
          <a:blip r:embed="rId3" cstate="print">
            <a:duotone>
              <a:prstClr val="black"/>
              <a:srgbClr val="00CC66">
                <a:tint val="45000"/>
                <a:satMod val="400000"/>
              </a:srgbClr>
            </a:duotone>
          </a:blip>
          <a:stretch>
            <a:fillRect/>
          </a:stretch>
        </p:blipFill>
        <p:spPr>
          <a:xfrm>
            <a:off x="1850672" y="2113814"/>
            <a:ext cx="7039424" cy="1675227"/>
          </a:xfrm>
          <a:prstGeom prst="rect">
            <a:avLst/>
          </a:prstGeom>
        </p:spPr>
      </p:pic>
      <p:pic>
        <p:nvPicPr>
          <p:cNvPr id="21" name="Picture 20"/>
          <p:cNvPicPr>
            <a:picLocks noChangeAspect="1"/>
          </p:cNvPicPr>
          <p:nvPr/>
        </p:nvPicPr>
        <p:blipFill>
          <a:blip r:embed="rId4" cstate="print">
            <a:duotone>
              <a:prstClr val="black"/>
              <a:schemeClr val="tx2">
                <a:tint val="45000"/>
                <a:satMod val="400000"/>
              </a:schemeClr>
            </a:duotone>
          </a:blip>
          <a:stretch>
            <a:fillRect/>
          </a:stretch>
        </p:blipFill>
        <p:spPr>
          <a:xfrm>
            <a:off x="1845908" y="3348255"/>
            <a:ext cx="7048104" cy="1753346"/>
          </a:xfrm>
          <a:prstGeom prst="rect">
            <a:avLst/>
          </a:prstGeom>
        </p:spPr>
      </p:pic>
      <p:pic>
        <p:nvPicPr>
          <p:cNvPr id="22" name="Picture 21"/>
          <p:cNvPicPr>
            <a:picLocks noChangeAspect="1"/>
          </p:cNvPicPr>
          <p:nvPr/>
        </p:nvPicPr>
        <p:blipFill>
          <a:blip r:embed="rId5" cstate="print">
            <a:duotone>
              <a:prstClr val="black"/>
              <a:srgbClr val="F79625">
                <a:tint val="45000"/>
                <a:satMod val="400000"/>
              </a:srgbClr>
            </a:duotone>
          </a:blip>
          <a:stretch>
            <a:fillRect/>
          </a:stretch>
        </p:blipFill>
        <p:spPr>
          <a:xfrm>
            <a:off x="1845908" y="4653136"/>
            <a:ext cx="7056784" cy="1814106"/>
          </a:xfrm>
          <a:prstGeom prst="rect">
            <a:avLst/>
          </a:prstGeom>
        </p:spPr>
      </p:pic>
      <p:pic>
        <p:nvPicPr>
          <p:cNvPr id="23" name="Picture 22"/>
          <p:cNvPicPr>
            <a:picLocks noChangeAspect="1"/>
          </p:cNvPicPr>
          <p:nvPr/>
        </p:nvPicPr>
        <p:blipFill>
          <a:blip r:embed="rId6" cstate="print"/>
          <a:stretch>
            <a:fillRect/>
          </a:stretch>
        </p:blipFill>
        <p:spPr>
          <a:xfrm>
            <a:off x="8904312" y="2204864"/>
            <a:ext cx="1440160" cy="3527582"/>
          </a:xfrm>
          <a:prstGeom prst="rect">
            <a:avLst/>
          </a:prstGeom>
        </p:spPr>
      </p:pic>
    </p:spTree>
    <p:extLst>
      <p:ext uri="{BB962C8B-B14F-4D97-AF65-F5344CB8AC3E}">
        <p14:creationId xmlns:p14="http://schemas.microsoft.com/office/powerpoint/2010/main" val="1397825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ppt_x"/>
                                          </p:val>
                                        </p:tav>
                                        <p:tav tm="100000">
                                          <p:val>
                                            <p:strVal val="#ppt_x"/>
                                          </p:val>
                                        </p:tav>
                                      </p:tavLst>
                                    </p:anim>
                                    <p:anim calcmode="lin" valueType="num">
                                      <p:cBhvr additive="base">
                                        <p:cTn id="2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2580" y="274398"/>
            <a:ext cx="8496944" cy="1143000"/>
          </a:xfrm>
        </p:spPr>
        <p:txBody>
          <a:bodyPr>
            <a:normAutofit/>
          </a:bodyPr>
          <a:lstStyle/>
          <a:p>
            <a:pPr algn="ctr"/>
            <a:r>
              <a:rPr lang="en-AU" dirty="0">
                <a:solidFill>
                  <a:srgbClr val="00CC66"/>
                </a:solidFill>
                <a:latin typeface="Worldly Black" pitchFamily="2" charset="0"/>
              </a:rPr>
              <a:t>a) Capture</a:t>
            </a:r>
          </a:p>
        </p:txBody>
      </p:sp>
      <p:sp>
        <p:nvSpPr>
          <p:cNvPr id="15" name="Content Placeholder 2"/>
          <p:cNvSpPr txBox="1">
            <a:spLocks/>
          </p:cNvSpPr>
          <p:nvPr/>
        </p:nvSpPr>
        <p:spPr>
          <a:xfrm>
            <a:off x="908671" y="1747444"/>
            <a:ext cx="8424936" cy="4815733"/>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3050" lvl="1" indent="-273050" algn="just">
              <a:lnSpc>
                <a:spcPct val="100000"/>
              </a:lnSpc>
            </a:pPr>
            <a:r>
              <a:rPr lang="en-AU" sz="2200" dirty="0">
                <a:latin typeface="+mj-lt"/>
                <a:cs typeface="Estrangelo Edessa" panose="03080600000000000000" pitchFamily="66" charset="0"/>
              </a:rPr>
              <a:t>The capture stage helps </a:t>
            </a:r>
            <a:r>
              <a:rPr lang="en-AU" sz="2200" b="1" dirty="0">
                <a:effectLst>
                  <a:outerShdw blurRad="38100" dist="38100" dir="2700000" algn="tl">
                    <a:srgbClr val="000000">
                      <a:alpha val="43137"/>
                    </a:srgbClr>
                  </a:outerShdw>
                </a:effectLst>
                <a:latin typeface="+mj-lt"/>
                <a:cs typeface="Estrangelo Edessa" panose="03080600000000000000" pitchFamily="66" charset="0"/>
              </a:rPr>
              <a:t>identify</a:t>
            </a:r>
            <a:r>
              <a:rPr lang="en-AU" sz="2200" dirty="0">
                <a:latin typeface="+mj-lt"/>
                <a:cs typeface="Estrangelo Edessa" panose="03080600000000000000" pitchFamily="66" charset="0"/>
              </a:rPr>
              <a:t> conversations on social media platforms related to its activities and interests.</a:t>
            </a:r>
          </a:p>
          <a:p>
            <a:pPr marL="273050" lvl="1" indent="-273050" algn="just">
              <a:lnSpc>
                <a:spcPct val="100000"/>
              </a:lnSpc>
              <a:buNone/>
            </a:pPr>
            <a:endParaRPr lang="en-AU" sz="1000" dirty="0">
              <a:latin typeface="+mj-lt"/>
              <a:cs typeface="Estrangelo Edessa" panose="03080600000000000000" pitchFamily="66" charset="0"/>
            </a:endParaRPr>
          </a:p>
          <a:p>
            <a:pPr marL="273050" lvl="1" indent="-273050" algn="just">
              <a:lnSpc>
                <a:spcPct val="100000"/>
              </a:lnSpc>
            </a:pPr>
            <a:r>
              <a:rPr lang="en-AU" sz="2200" dirty="0">
                <a:latin typeface="+mj-lt"/>
                <a:cs typeface="Estrangelo Edessa" panose="03080600000000000000" pitchFamily="66" charset="0"/>
              </a:rPr>
              <a:t>The capture phase covers popular platforms, as well as smaller, more specialized sources.</a:t>
            </a:r>
          </a:p>
          <a:p>
            <a:pPr marL="273050" lvl="1" indent="-273050" algn="just">
              <a:lnSpc>
                <a:spcPct val="100000"/>
              </a:lnSpc>
              <a:buNone/>
            </a:pPr>
            <a:endParaRPr lang="en-AU" sz="1000" dirty="0">
              <a:latin typeface="+mj-lt"/>
              <a:cs typeface="Estrangelo Edessa" panose="03080600000000000000" pitchFamily="66" charset="0"/>
            </a:endParaRPr>
          </a:p>
          <a:p>
            <a:pPr marL="273050" lvl="1" indent="-273050" algn="just">
              <a:lnSpc>
                <a:spcPct val="100000"/>
              </a:lnSpc>
            </a:pPr>
            <a:r>
              <a:rPr lang="en-AU" sz="2200" dirty="0">
                <a:latin typeface="+mj-lt"/>
                <a:cs typeface="Estrangelo Edessa" panose="03080600000000000000" pitchFamily="66" charset="0"/>
              </a:rPr>
              <a:t>Various </a:t>
            </a:r>
            <a:r>
              <a:rPr lang="en-AU" sz="2200" b="1" dirty="0">
                <a:effectLst>
                  <a:outerShdw blurRad="38100" dist="38100" dir="2700000" algn="tl">
                    <a:srgbClr val="000000">
                      <a:alpha val="43137"/>
                    </a:srgbClr>
                  </a:outerShdw>
                </a:effectLst>
                <a:latin typeface="+mj-lt"/>
                <a:cs typeface="Estrangelo Edessa" panose="03080600000000000000" pitchFamily="66" charset="0"/>
              </a:rPr>
              <a:t>pre-processing</a:t>
            </a:r>
            <a:r>
              <a:rPr lang="en-AU" sz="2200" dirty="0">
                <a:latin typeface="+mj-lt"/>
                <a:cs typeface="Estrangelo Edessa" panose="03080600000000000000" pitchFamily="66" charset="0"/>
              </a:rPr>
              <a:t> steps may be performed, to prepare a dataset for the understand stage.</a:t>
            </a:r>
          </a:p>
          <a:p>
            <a:pPr marL="273050" lvl="1" indent="-273050" algn="just">
              <a:lnSpc>
                <a:spcPct val="100000"/>
              </a:lnSpc>
              <a:buNone/>
            </a:pPr>
            <a:endParaRPr lang="en-AU" sz="1000" dirty="0">
              <a:latin typeface="+mj-lt"/>
              <a:cs typeface="Estrangelo Edessa" panose="03080600000000000000" pitchFamily="66" charset="0"/>
            </a:endParaRPr>
          </a:p>
          <a:p>
            <a:pPr marL="273050" lvl="1" indent="-273050" algn="just">
              <a:lnSpc>
                <a:spcPct val="100000"/>
              </a:lnSpc>
            </a:pPr>
            <a:r>
              <a:rPr lang="en-AU" sz="2200" dirty="0">
                <a:latin typeface="+mj-lt"/>
                <a:cs typeface="Estrangelo Edessa" panose="03080600000000000000" pitchFamily="66" charset="0"/>
              </a:rPr>
              <a:t>The capture stage must balance the need to find information from all quarters (</a:t>
            </a:r>
            <a:r>
              <a:rPr lang="en-AU" sz="2200" b="1" dirty="0">
                <a:effectLst>
                  <a:outerShdw blurRad="38100" dist="38100" dir="2700000" algn="tl">
                    <a:srgbClr val="000000">
                      <a:alpha val="43137"/>
                    </a:srgbClr>
                  </a:outerShdw>
                </a:effectLst>
                <a:latin typeface="+mj-lt"/>
                <a:cs typeface="Estrangelo Edessa" panose="03080600000000000000" pitchFamily="66" charset="0"/>
              </a:rPr>
              <a:t>inclusivity</a:t>
            </a:r>
            <a:r>
              <a:rPr lang="en-AU" sz="2200" dirty="0">
                <a:latin typeface="+mj-lt"/>
                <a:cs typeface="Estrangelo Edessa" panose="03080600000000000000" pitchFamily="66" charset="0"/>
              </a:rPr>
              <a:t>) with a focus on sources that are most relevant and authoritative (</a:t>
            </a:r>
            <a:r>
              <a:rPr lang="en-AU" sz="2200" b="1" dirty="0">
                <a:effectLst>
                  <a:outerShdw blurRad="38100" dist="38100" dir="2700000" algn="tl">
                    <a:srgbClr val="000000">
                      <a:alpha val="43137"/>
                    </a:srgbClr>
                  </a:outerShdw>
                </a:effectLst>
                <a:latin typeface="+mj-lt"/>
                <a:cs typeface="Estrangelo Edessa" panose="03080600000000000000" pitchFamily="66" charset="0"/>
              </a:rPr>
              <a:t>exclusivity</a:t>
            </a:r>
            <a:r>
              <a:rPr lang="en-AU" sz="2200" dirty="0">
                <a:latin typeface="+mj-lt"/>
                <a:cs typeface="Estrangelo Edessa" panose="03080600000000000000" pitchFamily="66" charset="0"/>
              </a:rPr>
              <a:t>) to assist in more refined understanding.</a:t>
            </a:r>
          </a:p>
          <a:p>
            <a:pPr marL="0" lvl="1" indent="0" algn="just">
              <a:lnSpc>
                <a:spcPct val="100000"/>
              </a:lnSpc>
              <a:buNone/>
            </a:pPr>
            <a:endParaRPr lang="en-AU" sz="1000" dirty="0">
              <a:latin typeface="+mj-lt"/>
              <a:cs typeface="Estrangelo Edessa" panose="03080600000000000000" pitchFamily="66" charset="0"/>
            </a:endParaRPr>
          </a:p>
        </p:txBody>
      </p:sp>
    </p:spTree>
    <p:extLst>
      <p:ext uri="{BB962C8B-B14F-4D97-AF65-F5344CB8AC3E}">
        <p14:creationId xmlns:p14="http://schemas.microsoft.com/office/powerpoint/2010/main" val="9482243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528" y="260648"/>
            <a:ext cx="8496944" cy="1143000"/>
          </a:xfrm>
        </p:spPr>
        <p:txBody>
          <a:bodyPr>
            <a:normAutofit/>
          </a:bodyPr>
          <a:lstStyle/>
          <a:p>
            <a:pPr algn="ctr"/>
            <a:r>
              <a:rPr lang="en-AU" dirty="0">
                <a:solidFill>
                  <a:schemeClr val="tx2"/>
                </a:solidFill>
                <a:latin typeface="Worldly Black" pitchFamily="2" charset="0"/>
              </a:rPr>
              <a:t>b) Understand</a:t>
            </a:r>
          </a:p>
        </p:txBody>
      </p:sp>
      <p:sp>
        <p:nvSpPr>
          <p:cNvPr id="15" name="Content Placeholder 2"/>
          <p:cNvSpPr txBox="1">
            <a:spLocks/>
          </p:cNvSpPr>
          <p:nvPr/>
        </p:nvSpPr>
        <p:spPr>
          <a:xfrm>
            <a:off x="488138" y="1706766"/>
            <a:ext cx="8424936" cy="4671717"/>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3050" lvl="1" indent="-273050" algn="just">
              <a:lnSpc>
                <a:spcPct val="100000"/>
              </a:lnSpc>
            </a:pPr>
            <a:r>
              <a:rPr lang="en-AU" sz="2200" dirty="0">
                <a:latin typeface="+mj-lt"/>
                <a:cs typeface="Estrangelo Edessa" panose="03080600000000000000" pitchFamily="66" charset="0"/>
              </a:rPr>
              <a:t>The understand stage helps </a:t>
            </a:r>
            <a:r>
              <a:rPr lang="en-AU" sz="2200" b="1" dirty="0">
                <a:effectLst>
                  <a:outerShdw blurRad="38100" dist="38100" dir="2700000" algn="tl">
                    <a:srgbClr val="000000">
                      <a:alpha val="43137"/>
                    </a:srgbClr>
                  </a:outerShdw>
                </a:effectLst>
                <a:latin typeface="+mj-lt"/>
                <a:cs typeface="Estrangelo Edessa" panose="03080600000000000000" pitchFamily="66" charset="0"/>
              </a:rPr>
              <a:t>assess the meaning </a:t>
            </a:r>
            <a:r>
              <a:rPr lang="en-AU" sz="2200" dirty="0">
                <a:latin typeface="+mj-lt"/>
                <a:cs typeface="Estrangelo Edessa" panose="03080600000000000000" pitchFamily="66" charset="0"/>
              </a:rPr>
              <a:t>of the collected conversations and then </a:t>
            </a:r>
            <a:r>
              <a:rPr lang="en-AU" sz="2200" b="1" dirty="0">
                <a:effectLst>
                  <a:outerShdw blurRad="38100" dist="38100" dir="2700000" algn="tl">
                    <a:srgbClr val="000000">
                      <a:alpha val="43137"/>
                    </a:srgbClr>
                  </a:outerShdw>
                </a:effectLst>
                <a:latin typeface="+mj-lt"/>
                <a:cs typeface="Estrangelo Edessa" panose="03080600000000000000" pitchFamily="66" charset="0"/>
              </a:rPr>
              <a:t>generate metrics </a:t>
            </a:r>
            <a:r>
              <a:rPr lang="en-AU" sz="2200" dirty="0">
                <a:latin typeface="+mj-lt"/>
                <a:cs typeface="Estrangelo Edessa" panose="03080600000000000000" pitchFamily="66" charset="0"/>
              </a:rPr>
              <a:t>useful for decision making.</a:t>
            </a:r>
          </a:p>
          <a:p>
            <a:pPr marL="273050" lvl="1" indent="-273050" algn="just">
              <a:lnSpc>
                <a:spcPct val="100000"/>
              </a:lnSpc>
              <a:buNone/>
            </a:pPr>
            <a:endParaRPr lang="en-AU" sz="1000" dirty="0">
              <a:latin typeface="+mj-lt"/>
              <a:cs typeface="Estrangelo Edessa" panose="03080600000000000000" pitchFamily="66" charset="0"/>
            </a:endParaRPr>
          </a:p>
          <a:p>
            <a:pPr marL="273050" lvl="1" indent="-273050" algn="just">
              <a:lnSpc>
                <a:spcPct val="100000"/>
              </a:lnSpc>
            </a:pPr>
            <a:r>
              <a:rPr lang="en-AU" sz="2200" b="1" dirty="0">
                <a:latin typeface="+mj-lt"/>
                <a:cs typeface="Estrangelo Edessa" panose="03080600000000000000" pitchFamily="66" charset="0"/>
              </a:rPr>
              <a:t>Assessing meaning</a:t>
            </a:r>
            <a:r>
              <a:rPr lang="en-AU" sz="2200" dirty="0">
                <a:latin typeface="+mj-lt"/>
                <a:cs typeface="Estrangelo Edessa" panose="03080600000000000000" pitchFamily="66" charset="0"/>
              </a:rPr>
              <a:t> from the cleaned data can involve </a:t>
            </a:r>
            <a:r>
              <a:rPr lang="en-AU" sz="2200" b="1" dirty="0">
                <a:effectLst>
                  <a:outerShdw blurRad="38100" dist="38100" dir="2700000" algn="tl">
                    <a:srgbClr val="000000">
                      <a:alpha val="43137"/>
                    </a:srgbClr>
                  </a:outerShdw>
                </a:effectLst>
                <a:latin typeface="+mj-lt"/>
                <a:cs typeface="Estrangelo Edessa" panose="03080600000000000000" pitchFamily="66" charset="0"/>
              </a:rPr>
              <a:t>statistical methods </a:t>
            </a:r>
            <a:r>
              <a:rPr lang="en-AU" sz="2200" dirty="0">
                <a:latin typeface="+mj-lt"/>
                <a:cs typeface="Estrangelo Edessa" panose="03080600000000000000" pitchFamily="66" charset="0"/>
              </a:rPr>
              <a:t>and other techniques derived from </a:t>
            </a:r>
            <a:r>
              <a:rPr lang="en-AU" sz="2200" b="1" dirty="0">
                <a:effectLst>
                  <a:outerShdw blurRad="38100" dist="38100" dir="2700000" algn="tl">
                    <a:srgbClr val="000000">
                      <a:alpha val="43137"/>
                    </a:srgbClr>
                  </a:outerShdw>
                </a:effectLst>
                <a:latin typeface="+mj-lt"/>
                <a:cs typeface="Estrangelo Edessa" panose="03080600000000000000" pitchFamily="66" charset="0"/>
              </a:rPr>
              <a:t>text and data mining</a:t>
            </a:r>
            <a:r>
              <a:rPr lang="en-AU" sz="2200" dirty="0">
                <a:latin typeface="+mj-lt"/>
                <a:cs typeface="Estrangelo Edessa" panose="03080600000000000000" pitchFamily="66" charset="0"/>
              </a:rPr>
              <a:t>, </a:t>
            </a:r>
            <a:r>
              <a:rPr lang="en-AU" sz="2200" b="1" dirty="0">
                <a:effectLst>
                  <a:outerShdw blurRad="38100" dist="38100" dir="2700000" algn="tl">
                    <a:srgbClr val="000000">
                      <a:alpha val="43137"/>
                    </a:srgbClr>
                  </a:outerShdw>
                </a:effectLst>
                <a:latin typeface="+mj-lt"/>
                <a:cs typeface="Estrangelo Edessa" panose="03080600000000000000" pitchFamily="66" charset="0"/>
              </a:rPr>
              <a:t>natural language processing</a:t>
            </a:r>
            <a:r>
              <a:rPr lang="en-AU" sz="2200" dirty="0">
                <a:latin typeface="+mj-lt"/>
                <a:cs typeface="Estrangelo Edessa" panose="03080600000000000000" pitchFamily="66" charset="0"/>
              </a:rPr>
              <a:t>, </a:t>
            </a:r>
            <a:r>
              <a:rPr lang="en-AU" sz="2200" b="1" dirty="0">
                <a:effectLst>
                  <a:outerShdw blurRad="38100" dist="38100" dir="2700000" algn="tl">
                    <a:srgbClr val="000000">
                      <a:alpha val="43137"/>
                    </a:srgbClr>
                  </a:outerShdw>
                </a:effectLst>
                <a:latin typeface="+mj-lt"/>
                <a:cs typeface="Estrangelo Edessa" panose="03080600000000000000" pitchFamily="66" charset="0"/>
              </a:rPr>
              <a:t>machine translation</a:t>
            </a:r>
            <a:r>
              <a:rPr lang="en-AU" sz="2200" dirty="0">
                <a:latin typeface="+mj-lt"/>
                <a:cs typeface="Estrangelo Edessa" panose="03080600000000000000" pitchFamily="66" charset="0"/>
              </a:rPr>
              <a:t>, and </a:t>
            </a:r>
            <a:r>
              <a:rPr lang="en-AU" sz="2200" b="1" dirty="0">
                <a:effectLst>
                  <a:outerShdw blurRad="38100" dist="38100" dir="2700000" algn="tl">
                    <a:srgbClr val="000000">
                      <a:alpha val="43137"/>
                    </a:srgbClr>
                  </a:outerShdw>
                </a:effectLst>
                <a:latin typeface="+mj-lt"/>
                <a:cs typeface="Estrangelo Edessa" panose="03080600000000000000" pitchFamily="66" charset="0"/>
              </a:rPr>
              <a:t>network analysis</a:t>
            </a:r>
            <a:r>
              <a:rPr lang="en-AU" sz="2200" dirty="0">
                <a:latin typeface="+mj-lt"/>
                <a:cs typeface="Estrangelo Edessa" panose="03080600000000000000" pitchFamily="66" charset="0"/>
              </a:rPr>
              <a:t>.</a:t>
            </a:r>
          </a:p>
          <a:p>
            <a:pPr marL="273050" lvl="1" indent="-273050" algn="just">
              <a:lnSpc>
                <a:spcPct val="100000"/>
              </a:lnSpc>
              <a:buNone/>
            </a:pPr>
            <a:endParaRPr lang="en-AU" sz="1000" dirty="0">
              <a:latin typeface="+mj-lt"/>
              <a:cs typeface="Estrangelo Edessa" panose="03080600000000000000" pitchFamily="66" charset="0"/>
            </a:endParaRPr>
          </a:p>
          <a:p>
            <a:pPr marL="984250" lvl="1" indent="-720725" algn="just">
              <a:lnSpc>
                <a:spcPct val="100000"/>
              </a:lnSpc>
              <a:buNone/>
            </a:pPr>
            <a:endParaRPr lang="en-AU" sz="2200" i="1" dirty="0">
              <a:latin typeface="+mj-lt"/>
              <a:cs typeface="Estrangelo Edessa" panose="03080600000000000000" pitchFamily="66" charset="0"/>
            </a:endParaRPr>
          </a:p>
          <a:p>
            <a:pPr marL="984250" lvl="1" indent="-720725" algn="just">
              <a:lnSpc>
                <a:spcPct val="100000"/>
              </a:lnSpc>
              <a:buNone/>
            </a:pPr>
            <a:r>
              <a:rPr lang="en-AU" sz="2200" i="1" dirty="0">
                <a:solidFill>
                  <a:schemeClr val="tx2"/>
                </a:solidFill>
                <a:latin typeface="+mj-lt"/>
                <a:cs typeface="Estrangelo Edessa" panose="03080600000000000000" pitchFamily="66" charset="0"/>
              </a:rPr>
              <a:t>Note:</a:t>
            </a:r>
            <a:r>
              <a:rPr lang="en-AU" sz="2200" dirty="0">
                <a:latin typeface="+mj-lt"/>
                <a:cs typeface="Estrangelo Edessa" panose="03080600000000000000" pitchFamily="66" charset="0"/>
              </a:rPr>
              <a:t> The understand stage is </a:t>
            </a:r>
            <a:r>
              <a:rPr lang="en-AU" sz="2200" b="1" dirty="0">
                <a:effectLst>
                  <a:outerShdw blurRad="38100" dist="38100" dir="2700000" algn="tl">
                    <a:srgbClr val="000000">
                      <a:alpha val="43137"/>
                    </a:srgbClr>
                  </a:outerShdw>
                </a:effectLst>
                <a:latin typeface="+mj-lt"/>
                <a:cs typeface="Estrangelo Edessa" panose="03080600000000000000" pitchFamily="66" charset="0"/>
              </a:rPr>
              <a:t>the core </a:t>
            </a:r>
            <a:r>
              <a:rPr lang="en-AU" sz="2200" dirty="0">
                <a:latin typeface="+mj-lt"/>
                <a:cs typeface="Estrangelo Edessa" panose="03080600000000000000" pitchFamily="66" charset="0"/>
              </a:rPr>
              <a:t>of the entire social media analytics process.</a:t>
            </a:r>
          </a:p>
        </p:txBody>
      </p:sp>
      <p:sp>
        <p:nvSpPr>
          <p:cNvPr id="4" name="Title 1"/>
          <p:cNvSpPr txBox="1">
            <a:spLocks/>
          </p:cNvSpPr>
          <p:nvPr/>
        </p:nvSpPr>
        <p:spPr>
          <a:xfrm>
            <a:off x="-1947575" y="343150"/>
            <a:ext cx="8496944" cy="1143000"/>
          </a:xfrm>
          <a:prstGeom prst="rect">
            <a:avLst/>
          </a:prstGeom>
        </p:spPr>
        <p:txBody>
          <a:bodyPr vert="horz" lIns="0" tIns="0" rIns="0" bIns="0" rtlCol="0" anchor="t" anchorCtr="0">
            <a:normAutofit/>
          </a:bodyPr>
          <a:lstStyle>
            <a:lvl1pPr algn="l" defTabSz="914400" rtl="0" eaLnBrk="1" latinLnBrk="0" hangingPunct="1">
              <a:lnSpc>
                <a:spcPct val="90000"/>
              </a:lnSpc>
              <a:spcBef>
                <a:spcPct val="0"/>
              </a:spcBef>
              <a:buNone/>
              <a:defRPr sz="3600" b="0" i="0" kern="1200">
                <a:solidFill>
                  <a:srgbClr val="252525"/>
                </a:solidFill>
                <a:latin typeface="Century Gothic"/>
                <a:ea typeface="+mj-ea"/>
                <a:cs typeface="Century Gothic"/>
              </a:defRPr>
            </a:lvl1pPr>
          </a:lstStyle>
          <a:p>
            <a:pPr algn="ctr"/>
            <a:r>
              <a:rPr lang="en-AU" dirty="0" smtClean="0">
                <a:solidFill>
                  <a:srgbClr val="F79625"/>
                </a:solidFill>
                <a:latin typeface="Worldly Black" pitchFamily="2" charset="0"/>
              </a:rPr>
              <a:t>b) Understand</a:t>
            </a:r>
            <a:endParaRPr lang="en-AU" dirty="0">
              <a:solidFill>
                <a:srgbClr val="F79625"/>
              </a:solidFill>
              <a:latin typeface="Worldly Black" pitchFamily="2" charset="0"/>
            </a:endParaRPr>
          </a:p>
        </p:txBody>
      </p:sp>
    </p:spTree>
    <p:extLst>
      <p:ext uri="{BB962C8B-B14F-4D97-AF65-F5344CB8AC3E}">
        <p14:creationId xmlns:p14="http://schemas.microsoft.com/office/powerpoint/2010/main" val="18349030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7575" y="343150"/>
            <a:ext cx="8496944" cy="1143000"/>
          </a:xfrm>
        </p:spPr>
        <p:txBody>
          <a:bodyPr>
            <a:normAutofit/>
          </a:bodyPr>
          <a:lstStyle/>
          <a:p>
            <a:pPr algn="ctr"/>
            <a:r>
              <a:rPr lang="en-AU" dirty="0">
                <a:solidFill>
                  <a:srgbClr val="F79625"/>
                </a:solidFill>
                <a:latin typeface="Worldly Black" pitchFamily="2" charset="0"/>
              </a:rPr>
              <a:t>c) Present</a:t>
            </a:r>
          </a:p>
        </p:txBody>
      </p:sp>
      <p:sp>
        <p:nvSpPr>
          <p:cNvPr id="15" name="Content Placeholder 2"/>
          <p:cNvSpPr txBox="1">
            <a:spLocks/>
          </p:cNvSpPr>
          <p:nvPr/>
        </p:nvSpPr>
        <p:spPr>
          <a:xfrm>
            <a:off x="805800" y="1865400"/>
            <a:ext cx="8424936" cy="4671717"/>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3050" lvl="1" indent="-273050" algn="just">
              <a:lnSpc>
                <a:spcPct val="100000"/>
              </a:lnSpc>
            </a:pPr>
            <a:r>
              <a:rPr lang="en-AU" sz="2200" dirty="0">
                <a:latin typeface="+mj-lt"/>
                <a:cs typeface="Estrangelo Edessa" panose="03080600000000000000" pitchFamily="66" charset="0"/>
              </a:rPr>
              <a:t>In the present stage, the results from different analytics are </a:t>
            </a:r>
            <a:r>
              <a:rPr lang="en-AU" sz="2200" b="1" dirty="0">
                <a:effectLst>
                  <a:outerShdw blurRad="38100" dist="38100" dir="2700000" algn="tl">
                    <a:srgbClr val="000000">
                      <a:alpha val="43137"/>
                    </a:srgbClr>
                  </a:outerShdw>
                </a:effectLst>
                <a:latin typeface="+mj-lt"/>
                <a:cs typeface="Estrangelo Edessa" panose="03080600000000000000" pitchFamily="66" charset="0"/>
              </a:rPr>
              <a:t>summarized</a:t>
            </a:r>
            <a:r>
              <a:rPr lang="en-AU" sz="2200" dirty="0">
                <a:latin typeface="+mj-lt"/>
                <a:cs typeface="Estrangelo Edessa" panose="03080600000000000000" pitchFamily="66" charset="0"/>
              </a:rPr>
              <a:t>, </a:t>
            </a:r>
            <a:r>
              <a:rPr lang="en-AU" sz="2200" b="1" dirty="0">
                <a:effectLst>
                  <a:outerShdw blurRad="38100" dist="38100" dir="2700000" algn="tl">
                    <a:srgbClr val="000000">
                      <a:alpha val="43137"/>
                    </a:srgbClr>
                  </a:outerShdw>
                </a:effectLst>
                <a:latin typeface="+mj-lt"/>
                <a:cs typeface="Estrangelo Edessa" panose="03080600000000000000" pitchFamily="66" charset="0"/>
              </a:rPr>
              <a:t>evaluated</a:t>
            </a:r>
            <a:r>
              <a:rPr lang="en-AU" sz="2200" dirty="0">
                <a:latin typeface="+mj-lt"/>
                <a:cs typeface="Estrangelo Edessa" panose="03080600000000000000" pitchFamily="66" charset="0"/>
              </a:rPr>
              <a:t>, and </a:t>
            </a:r>
            <a:r>
              <a:rPr lang="en-AU" sz="2200" b="1" dirty="0">
                <a:effectLst>
                  <a:outerShdw blurRad="38100" dist="38100" dir="2700000" algn="tl">
                    <a:srgbClr val="000000">
                      <a:alpha val="43137"/>
                    </a:srgbClr>
                  </a:outerShdw>
                </a:effectLst>
                <a:latin typeface="+mj-lt"/>
                <a:cs typeface="Estrangelo Edessa" panose="03080600000000000000" pitchFamily="66" charset="0"/>
              </a:rPr>
              <a:t>shown</a:t>
            </a:r>
            <a:r>
              <a:rPr lang="en-AU" sz="2200" dirty="0">
                <a:effectLst>
                  <a:outerShdw blurRad="38100" dist="38100" dir="2700000" algn="tl">
                    <a:srgbClr val="000000">
                      <a:alpha val="43137"/>
                    </a:srgbClr>
                  </a:outerShdw>
                </a:effectLst>
                <a:latin typeface="+mj-lt"/>
                <a:cs typeface="Estrangelo Edessa" panose="03080600000000000000" pitchFamily="66" charset="0"/>
              </a:rPr>
              <a:t> </a:t>
            </a:r>
            <a:r>
              <a:rPr lang="en-AU" sz="2200" dirty="0">
                <a:latin typeface="+mj-lt"/>
                <a:cs typeface="Estrangelo Edessa" panose="03080600000000000000" pitchFamily="66" charset="0"/>
              </a:rPr>
              <a:t>to users in an </a:t>
            </a:r>
            <a:r>
              <a:rPr lang="en-AU" sz="2200" b="1" dirty="0">
                <a:effectLst>
                  <a:outerShdw blurRad="38100" dist="38100" dir="2700000" algn="tl">
                    <a:srgbClr val="000000">
                      <a:alpha val="43137"/>
                    </a:srgbClr>
                  </a:outerShdw>
                </a:effectLst>
                <a:latin typeface="+mj-lt"/>
                <a:cs typeface="Estrangelo Edessa" panose="03080600000000000000" pitchFamily="66" charset="0"/>
              </a:rPr>
              <a:t>easy-to-understand</a:t>
            </a:r>
            <a:r>
              <a:rPr lang="en-AU" sz="2200" dirty="0">
                <a:latin typeface="+mj-lt"/>
                <a:cs typeface="Estrangelo Edessa" panose="03080600000000000000" pitchFamily="66" charset="0"/>
              </a:rPr>
              <a:t> format.</a:t>
            </a:r>
          </a:p>
          <a:p>
            <a:pPr marL="273050" lvl="1" indent="-273050" algn="just">
              <a:lnSpc>
                <a:spcPct val="100000"/>
              </a:lnSpc>
              <a:buNone/>
            </a:pPr>
            <a:endParaRPr lang="en-AU" sz="1000" dirty="0">
              <a:latin typeface="+mj-lt"/>
              <a:cs typeface="Estrangelo Edessa" panose="03080600000000000000" pitchFamily="66" charset="0"/>
            </a:endParaRPr>
          </a:p>
          <a:p>
            <a:pPr marL="273050" lvl="1" indent="-273050" algn="just">
              <a:lnSpc>
                <a:spcPct val="100000"/>
              </a:lnSpc>
            </a:pPr>
            <a:r>
              <a:rPr lang="en-AU" sz="2200" dirty="0">
                <a:latin typeface="+mj-lt"/>
                <a:cs typeface="Estrangelo Edessa" panose="03080600000000000000" pitchFamily="66" charset="0"/>
              </a:rPr>
              <a:t>Visualization techniques (</a:t>
            </a:r>
            <a:r>
              <a:rPr lang="en-AU" sz="2200" b="1" dirty="0">
                <a:effectLst>
                  <a:outerShdw blurRad="38100" dist="38100" dir="2700000" algn="tl">
                    <a:srgbClr val="000000">
                      <a:alpha val="43137"/>
                    </a:srgbClr>
                  </a:outerShdw>
                </a:effectLst>
                <a:latin typeface="+mj-lt"/>
                <a:cs typeface="Estrangelo Edessa" panose="03080600000000000000" pitchFamily="66" charset="0"/>
              </a:rPr>
              <a:t>Dashboards</a:t>
            </a:r>
            <a:r>
              <a:rPr lang="en-AU" sz="2200" dirty="0">
                <a:latin typeface="+mj-lt"/>
                <a:cs typeface="Estrangelo Edessa" panose="03080600000000000000" pitchFamily="66" charset="0"/>
              </a:rPr>
              <a:t>) may be used to present useful information.</a:t>
            </a:r>
          </a:p>
        </p:txBody>
      </p:sp>
    </p:spTree>
    <p:extLst>
      <p:ext uri="{BB962C8B-B14F-4D97-AF65-F5344CB8AC3E}">
        <p14:creationId xmlns:p14="http://schemas.microsoft.com/office/powerpoint/2010/main" val="34115933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6312" y="226272"/>
            <a:ext cx="8496944" cy="1143000"/>
          </a:xfrm>
        </p:spPr>
        <p:txBody>
          <a:bodyPr>
            <a:normAutofit/>
          </a:bodyPr>
          <a:lstStyle/>
          <a:p>
            <a:pPr algn="ctr"/>
            <a:r>
              <a:rPr lang="en-AU" dirty="0">
                <a:latin typeface="Worldly Black" pitchFamily="2" charset="0"/>
              </a:rPr>
              <a:t>SMA Techniques</a:t>
            </a:r>
          </a:p>
        </p:txBody>
      </p:sp>
      <p:sp>
        <p:nvSpPr>
          <p:cNvPr id="15" name="Content Placeholder 2"/>
          <p:cNvSpPr txBox="1">
            <a:spLocks/>
          </p:cNvSpPr>
          <p:nvPr/>
        </p:nvSpPr>
        <p:spPr>
          <a:xfrm>
            <a:off x="1246128" y="1601919"/>
            <a:ext cx="8424936" cy="4599709"/>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457200" algn="just">
              <a:lnSpc>
                <a:spcPct val="100000"/>
              </a:lnSpc>
              <a:buFont typeface="+mj-lt"/>
              <a:buAutoNum type="arabicPeriod"/>
            </a:pPr>
            <a:r>
              <a:rPr lang="en-AU" sz="2200" dirty="0">
                <a:latin typeface="+mj-lt"/>
                <a:cs typeface="Estrangelo Edessa" panose="03080600000000000000" pitchFamily="66" charset="0"/>
              </a:rPr>
              <a:t>Sentiment Analysis</a:t>
            </a:r>
          </a:p>
          <a:p>
            <a:pPr marL="457200" lvl="1" indent="-457200" algn="just">
              <a:lnSpc>
                <a:spcPct val="100000"/>
              </a:lnSpc>
              <a:buFont typeface="+mj-lt"/>
              <a:buAutoNum type="arabicPeriod"/>
            </a:pPr>
            <a:r>
              <a:rPr lang="en-AU" sz="2200" dirty="0">
                <a:latin typeface="+mj-lt"/>
                <a:cs typeface="Estrangelo Edessa" panose="03080600000000000000" pitchFamily="66" charset="0"/>
              </a:rPr>
              <a:t>Topic Modelling</a:t>
            </a:r>
          </a:p>
          <a:p>
            <a:pPr marL="457200" lvl="1" indent="-457200" algn="just">
              <a:lnSpc>
                <a:spcPct val="100000"/>
              </a:lnSpc>
              <a:buFont typeface="+mj-lt"/>
              <a:buAutoNum type="arabicPeriod"/>
            </a:pPr>
            <a:r>
              <a:rPr lang="en-AU" sz="2200" dirty="0">
                <a:latin typeface="+mj-lt"/>
                <a:cs typeface="Estrangelo Edessa" panose="03080600000000000000" pitchFamily="66" charset="0"/>
              </a:rPr>
              <a:t>Social Network Analysis</a:t>
            </a:r>
          </a:p>
          <a:p>
            <a:pPr marL="457200" lvl="1" indent="-457200" algn="just">
              <a:lnSpc>
                <a:spcPct val="100000"/>
              </a:lnSpc>
              <a:buFont typeface="+mj-lt"/>
              <a:buAutoNum type="arabicPeriod"/>
            </a:pPr>
            <a:r>
              <a:rPr lang="en-AU" sz="2200" dirty="0">
                <a:latin typeface="+mj-lt"/>
                <a:cs typeface="Estrangelo Edessa" panose="03080600000000000000" pitchFamily="66" charset="0"/>
              </a:rPr>
              <a:t>Trend Analysis</a:t>
            </a:r>
          </a:p>
          <a:p>
            <a:pPr marL="457200" lvl="1" indent="-457200" algn="just">
              <a:lnSpc>
                <a:spcPct val="100000"/>
              </a:lnSpc>
              <a:buFont typeface="+mj-lt"/>
              <a:buAutoNum type="arabicPeriod"/>
            </a:pPr>
            <a:r>
              <a:rPr lang="en-AU" sz="2200" dirty="0">
                <a:latin typeface="+mj-lt"/>
                <a:cs typeface="Estrangelo Edessa" panose="03080600000000000000" pitchFamily="66" charset="0"/>
              </a:rPr>
              <a:t>Visual </a:t>
            </a:r>
            <a:r>
              <a:rPr lang="en-AU" sz="2200" dirty="0" smtClean="0">
                <a:latin typeface="+mj-lt"/>
                <a:cs typeface="Estrangelo Edessa" panose="03080600000000000000" pitchFamily="66" charset="0"/>
              </a:rPr>
              <a:t>Analytics</a:t>
            </a:r>
          </a:p>
          <a:p>
            <a:pPr marL="457200" lvl="1" indent="-457200" algn="just">
              <a:lnSpc>
                <a:spcPct val="100000"/>
              </a:lnSpc>
              <a:buFont typeface="+mj-lt"/>
              <a:buAutoNum type="arabicPeriod"/>
            </a:pPr>
            <a:endParaRPr lang="en-AU" sz="2200" dirty="0">
              <a:latin typeface="+mj-lt"/>
              <a:cs typeface="Estrangelo Edessa" panose="03080600000000000000" pitchFamily="66" charset="0"/>
            </a:endParaRPr>
          </a:p>
          <a:p>
            <a:pPr marL="457200" lvl="1" indent="-457200" algn="just">
              <a:lnSpc>
                <a:spcPct val="100000"/>
              </a:lnSpc>
              <a:buFont typeface="+mj-lt"/>
              <a:buAutoNum type="arabicPeriod"/>
            </a:pPr>
            <a:endParaRPr lang="en-AU" sz="1000" dirty="0">
              <a:latin typeface="+mj-lt"/>
              <a:cs typeface="Estrangelo Edessa" panose="03080600000000000000" pitchFamily="66" charset="0"/>
            </a:endParaRPr>
          </a:p>
          <a:p>
            <a:pPr marL="447675" lvl="1" indent="0" algn="just">
              <a:lnSpc>
                <a:spcPct val="100000"/>
              </a:lnSpc>
              <a:buNone/>
            </a:pPr>
            <a:r>
              <a:rPr lang="en-AU" sz="2200" dirty="0">
                <a:latin typeface="+mj-lt"/>
                <a:cs typeface="Estrangelo Edessa" panose="03080600000000000000" pitchFamily="66" charset="0"/>
              </a:rPr>
              <a:t>Some techniques support several stages of social media analytics:</a:t>
            </a:r>
          </a:p>
          <a:p>
            <a:pPr marL="0" lvl="1" indent="0" algn="just">
              <a:lnSpc>
                <a:spcPct val="100000"/>
              </a:lnSpc>
              <a:buNone/>
            </a:pPr>
            <a:r>
              <a:rPr lang="en-AU" sz="2200" dirty="0">
                <a:latin typeface="+mj-lt"/>
                <a:cs typeface="Estrangelo Edessa" panose="03080600000000000000" pitchFamily="66" charset="0"/>
              </a:rPr>
              <a:t>Topic Modelling and Social Network Analysis </a:t>
            </a:r>
            <a:r>
              <a:rPr lang="en-AU" sz="2000" b="1" dirty="0">
                <a:latin typeface="+mj-lt"/>
                <a:sym typeface="Wingdings" panose="05000000000000000000" pitchFamily="2" charset="2"/>
              </a:rPr>
              <a:t></a:t>
            </a:r>
            <a:r>
              <a:rPr lang="en-AU" sz="2200" dirty="0">
                <a:latin typeface="+mj-lt"/>
                <a:cs typeface="Estrangelo Edessa" panose="03080600000000000000" pitchFamily="66" charset="0"/>
              </a:rPr>
              <a:t> </a:t>
            </a:r>
            <a:r>
              <a:rPr lang="en-AU" sz="2200" dirty="0">
                <a:solidFill>
                  <a:schemeClr val="tx2"/>
                </a:solidFill>
                <a:latin typeface="+mj-lt"/>
                <a:cs typeface="Estrangelo Edessa" panose="03080600000000000000" pitchFamily="66" charset="0"/>
              </a:rPr>
              <a:t>Understand</a:t>
            </a:r>
          </a:p>
          <a:p>
            <a:pPr marL="447675" lvl="1" indent="0">
              <a:lnSpc>
                <a:spcPct val="100000"/>
              </a:lnSpc>
              <a:buNone/>
              <a:tabLst>
                <a:tab pos="5019675" algn="l"/>
              </a:tabLst>
            </a:pPr>
            <a:r>
              <a:rPr lang="en-AU" sz="2200" dirty="0">
                <a:latin typeface="+mj-lt"/>
                <a:cs typeface="Estrangelo Edessa" panose="03080600000000000000" pitchFamily="66" charset="0"/>
                <a:sym typeface="Wingdings" panose="05000000000000000000" pitchFamily="2" charset="2"/>
              </a:rPr>
              <a:t>	 </a:t>
            </a:r>
            <a:r>
              <a:rPr lang="en-AU" sz="2000" b="1" dirty="0">
                <a:latin typeface="+mj-lt"/>
                <a:sym typeface="Wingdings" panose="05000000000000000000" pitchFamily="2" charset="2"/>
              </a:rPr>
              <a:t></a:t>
            </a:r>
            <a:r>
              <a:rPr lang="en-AU" sz="2200" dirty="0">
                <a:latin typeface="+mj-lt"/>
                <a:cs typeface="Estrangelo Edessa" panose="03080600000000000000" pitchFamily="66" charset="0"/>
              </a:rPr>
              <a:t> </a:t>
            </a:r>
            <a:r>
              <a:rPr lang="en-AU" sz="2200" dirty="0">
                <a:solidFill>
                  <a:srgbClr val="00CC66"/>
                </a:solidFill>
                <a:latin typeface="+mj-lt"/>
                <a:cs typeface="Estrangelo Edessa" panose="03080600000000000000" pitchFamily="66" charset="0"/>
              </a:rPr>
              <a:t>Capture</a:t>
            </a:r>
            <a:r>
              <a:rPr lang="en-AU" sz="2200" dirty="0">
                <a:latin typeface="+mj-lt"/>
                <a:cs typeface="Estrangelo Edessa" panose="03080600000000000000" pitchFamily="66" charset="0"/>
              </a:rPr>
              <a:t> and </a:t>
            </a:r>
            <a:r>
              <a:rPr lang="en-AU" sz="2200" dirty="0">
                <a:solidFill>
                  <a:srgbClr val="F79625"/>
                </a:solidFill>
                <a:latin typeface="+mj-lt"/>
                <a:cs typeface="Estrangelo Edessa" panose="03080600000000000000" pitchFamily="66" charset="0"/>
              </a:rPr>
              <a:t>Present</a:t>
            </a:r>
          </a:p>
          <a:p>
            <a:pPr marL="447675" lvl="1" indent="0" algn="just">
              <a:lnSpc>
                <a:spcPct val="100000"/>
              </a:lnSpc>
              <a:buNone/>
            </a:pPr>
            <a:endParaRPr lang="en-AU" sz="2200" dirty="0">
              <a:latin typeface="+mj-lt"/>
              <a:cs typeface="Estrangelo Edessa" panose="03080600000000000000" pitchFamily="66" charset="0"/>
            </a:endParaRPr>
          </a:p>
        </p:txBody>
      </p:sp>
    </p:spTree>
    <p:extLst>
      <p:ext uri="{BB962C8B-B14F-4D97-AF65-F5344CB8AC3E}">
        <p14:creationId xmlns:p14="http://schemas.microsoft.com/office/powerpoint/2010/main" val="18836775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6926" y="223630"/>
            <a:ext cx="8496944" cy="1143000"/>
          </a:xfrm>
        </p:spPr>
        <p:txBody>
          <a:bodyPr>
            <a:normAutofit/>
          </a:bodyPr>
          <a:lstStyle/>
          <a:p>
            <a:pPr algn="ctr"/>
            <a:r>
              <a:rPr lang="en-AU" dirty="0">
                <a:latin typeface="Worldly Black" pitchFamily="2" charset="0"/>
              </a:rPr>
              <a:t>Sentiment Analysis</a:t>
            </a:r>
          </a:p>
        </p:txBody>
      </p:sp>
      <p:sp>
        <p:nvSpPr>
          <p:cNvPr id="15" name="Content Placeholder 2"/>
          <p:cNvSpPr txBox="1">
            <a:spLocks/>
          </p:cNvSpPr>
          <p:nvPr/>
        </p:nvSpPr>
        <p:spPr>
          <a:xfrm>
            <a:off x="865701" y="1427450"/>
            <a:ext cx="8424936" cy="4599709"/>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just">
              <a:lnSpc>
                <a:spcPct val="100000"/>
              </a:lnSpc>
              <a:buNone/>
            </a:pPr>
            <a:r>
              <a:rPr lang="en-AU" sz="2200" dirty="0">
                <a:latin typeface="+mj-lt"/>
                <a:cs typeface="Estrangelo Edessa" panose="03080600000000000000" pitchFamily="66" charset="0"/>
              </a:rPr>
              <a:t>Sentiment analysis (opinion mining) leverages computational linguistics, natural language processing, and other methods of text analytics to automatically </a:t>
            </a:r>
            <a:r>
              <a:rPr lang="en-AU" sz="2200" b="1" dirty="0">
                <a:effectLst>
                  <a:outerShdw blurRad="38100" dist="38100" dir="2700000" algn="tl">
                    <a:srgbClr val="000000">
                      <a:alpha val="43137"/>
                    </a:srgbClr>
                  </a:outerShdw>
                </a:effectLst>
                <a:latin typeface="+mj-lt"/>
                <a:cs typeface="Estrangelo Edessa" panose="03080600000000000000" pitchFamily="66" charset="0"/>
              </a:rPr>
              <a:t>extract user sentiment </a:t>
            </a:r>
            <a:r>
              <a:rPr lang="en-AU" sz="2200" dirty="0">
                <a:latin typeface="+mj-lt"/>
                <a:cs typeface="Estrangelo Edessa" panose="03080600000000000000" pitchFamily="66" charset="0"/>
              </a:rPr>
              <a:t>or </a:t>
            </a:r>
            <a:r>
              <a:rPr lang="en-AU" sz="2200" b="1" dirty="0">
                <a:effectLst>
                  <a:outerShdw blurRad="38100" dist="38100" dir="2700000" algn="tl">
                    <a:srgbClr val="000000">
                      <a:alpha val="43137"/>
                    </a:srgbClr>
                  </a:outerShdw>
                </a:effectLst>
                <a:latin typeface="+mj-lt"/>
                <a:cs typeface="Estrangelo Edessa" panose="03080600000000000000" pitchFamily="66" charset="0"/>
              </a:rPr>
              <a:t>opinions</a:t>
            </a:r>
            <a:r>
              <a:rPr lang="en-AU" sz="2200" dirty="0">
                <a:effectLst>
                  <a:outerShdw blurRad="38100" dist="38100" dir="2700000" algn="tl">
                    <a:srgbClr val="000000">
                      <a:alpha val="43137"/>
                    </a:srgbClr>
                  </a:outerShdw>
                </a:effectLst>
                <a:latin typeface="+mj-lt"/>
                <a:cs typeface="Estrangelo Edessa" panose="03080600000000000000" pitchFamily="66" charset="0"/>
              </a:rPr>
              <a:t> </a:t>
            </a:r>
            <a:r>
              <a:rPr lang="en-AU" sz="2200" dirty="0">
                <a:latin typeface="+mj-lt"/>
                <a:cs typeface="Estrangelo Edessa" panose="03080600000000000000" pitchFamily="66" charset="0"/>
              </a:rPr>
              <a:t>from text sources at any level of granularity.</a:t>
            </a:r>
          </a:p>
          <a:p>
            <a:pPr marL="0" lvl="1" indent="0" algn="r">
              <a:lnSpc>
                <a:spcPct val="100000"/>
              </a:lnSpc>
              <a:buNone/>
            </a:pPr>
            <a:r>
              <a:rPr lang="en-AU" sz="1600" dirty="0">
                <a:latin typeface="+mj-lt"/>
                <a:cs typeface="Estrangelo Edessa" panose="03080600000000000000" pitchFamily="66" charset="0"/>
              </a:rPr>
              <a:t>Fan and Gordon (2014)</a:t>
            </a:r>
          </a:p>
          <a:p>
            <a:pPr marL="0" lvl="1" indent="0" algn="just">
              <a:lnSpc>
                <a:spcPct val="100000"/>
              </a:lnSpc>
              <a:buNone/>
            </a:pPr>
            <a:endParaRPr lang="en-AU" sz="1000" dirty="0">
              <a:latin typeface="+mj-lt"/>
              <a:cs typeface="Estrangelo Edessa" panose="03080600000000000000" pitchFamily="66" charset="0"/>
            </a:endParaRPr>
          </a:p>
          <a:p>
            <a:pPr marL="0" lvl="1" indent="0" algn="just">
              <a:lnSpc>
                <a:spcPct val="100000"/>
              </a:lnSpc>
              <a:buNone/>
            </a:pPr>
            <a:r>
              <a:rPr lang="en-AU" sz="2200" dirty="0">
                <a:latin typeface="+mj-lt"/>
                <a:cs typeface="Estrangelo Edessa" panose="03080600000000000000" pitchFamily="66" charset="0"/>
              </a:rPr>
              <a:t>Sentiment analysis methods include:</a:t>
            </a:r>
          </a:p>
          <a:p>
            <a:pPr marL="342900" lvl="1" indent="-342900" algn="just">
              <a:lnSpc>
                <a:spcPct val="100000"/>
              </a:lnSpc>
              <a:buFont typeface="Estrangelo Edessa" panose="03080600000000000000" pitchFamily="66" charset="0"/>
              <a:buChar char="–"/>
            </a:pPr>
            <a:r>
              <a:rPr lang="en-AU" sz="2000" dirty="0">
                <a:latin typeface="+mj-lt"/>
                <a:cs typeface="Estrangelo Edessa" panose="03080600000000000000" pitchFamily="66" charset="0"/>
              </a:rPr>
              <a:t>Word counts</a:t>
            </a:r>
          </a:p>
          <a:p>
            <a:pPr marL="342900" lvl="1" indent="-342900" algn="just">
              <a:lnSpc>
                <a:spcPct val="100000"/>
              </a:lnSpc>
              <a:buFont typeface="Estrangelo Edessa" panose="03080600000000000000" pitchFamily="66" charset="0"/>
              <a:buChar char="–"/>
            </a:pPr>
            <a:r>
              <a:rPr lang="en-AU" sz="2000" dirty="0">
                <a:latin typeface="+mj-lt"/>
                <a:cs typeface="Estrangelo Edessa" panose="03080600000000000000" pitchFamily="66" charset="0"/>
              </a:rPr>
              <a:t>Polarity lexicons</a:t>
            </a:r>
          </a:p>
          <a:p>
            <a:pPr marL="342900" lvl="1" indent="-342900" algn="just">
              <a:lnSpc>
                <a:spcPct val="100000"/>
              </a:lnSpc>
              <a:buFont typeface="Estrangelo Edessa" panose="03080600000000000000" pitchFamily="66" charset="0"/>
              <a:buChar char="–"/>
            </a:pPr>
            <a:r>
              <a:rPr lang="en-AU" sz="2000" dirty="0">
                <a:latin typeface="+mj-lt"/>
                <a:cs typeface="Estrangelo Edessa" panose="03080600000000000000" pitchFamily="66" charset="0"/>
              </a:rPr>
              <a:t>Semantic methods</a:t>
            </a:r>
          </a:p>
        </p:txBody>
      </p:sp>
      <p:pic>
        <p:nvPicPr>
          <p:cNvPr id="4" name="Picture 3"/>
          <p:cNvPicPr>
            <a:picLocks noChangeAspect="1"/>
          </p:cNvPicPr>
          <p:nvPr/>
        </p:nvPicPr>
        <p:blipFill>
          <a:blip r:embed="rId3" cstate="print"/>
          <a:stretch>
            <a:fillRect/>
          </a:stretch>
        </p:blipFill>
        <p:spPr>
          <a:xfrm>
            <a:off x="6168008" y="4112316"/>
            <a:ext cx="3624512" cy="2745685"/>
          </a:xfrm>
          <a:prstGeom prst="rect">
            <a:avLst/>
          </a:prstGeom>
        </p:spPr>
      </p:pic>
    </p:spTree>
    <p:extLst>
      <p:ext uri="{BB962C8B-B14F-4D97-AF65-F5344CB8AC3E}">
        <p14:creationId xmlns:p14="http://schemas.microsoft.com/office/powerpoint/2010/main" val="39290089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8803" y="227645"/>
            <a:ext cx="8496944" cy="1143000"/>
          </a:xfrm>
        </p:spPr>
        <p:txBody>
          <a:bodyPr>
            <a:noAutofit/>
          </a:bodyPr>
          <a:lstStyle/>
          <a:p>
            <a:pPr algn="ctr"/>
            <a:r>
              <a:rPr lang="en-AU" dirty="0">
                <a:latin typeface="Worldly Black" pitchFamily="2" charset="0"/>
              </a:rPr>
              <a:t>Sentiment Analysis: </a:t>
            </a:r>
            <a:br>
              <a:rPr lang="en-AU" dirty="0">
                <a:latin typeface="Worldly Black" pitchFamily="2" charset="0"/>
              </a:rPr>
            </a:br>
            <a:r>
              <a:rPr lang="en-AU" sz="2800" dirty="0">
                <a:latin typeface="Worldly Black" pitchFamily="2" charset="0"/>
              </a:rPr>
              <a:t>Example</a:t>
            </a:r>
            <a:endParaRPr lang="en-AU" dirty="0">
              <a:latin typeface="Worldly Black" pitchFamily="2" charset="0"/>
            </a:endParaRPr>
          </a:p>
        </p:txBody>
      </p:sp>
      <p:pic>
        <p:nvPicPr>
          <p:cNvPr id="5" name="Picture 4"/>
          <p:cNvPicPr>
            <a:picLocks noChangeAspect="1"/>
          </p:cNvPicPr>
          <p:nvPr/>
        </p:nvPicPr>
        <p:blipFill>
          <a:blip r:embed="rId3" cstate="print"/>
          <a:stretch>
            <a:fillRect/>
          </a:stretch>
        </p:blipFill>
        <p:spPr>
          <a:xfrm>
            <a:off x="1537882" y="2276872"/>
            <a:ext cx="4270086" cy="4270086"/>
          </a:xfrm>
          <a:prstGeom prst="rect">
            <a:avLst/>
          </a:prstGeom>
        </p:spPr>
      </p:pic>
      <p:pic>
        <p:nvPicPr>
          <p:cNvPr id="6" name="Picture 5"/>
          <p:cNvPicPr>
            <a:picLocks noChangeAspect="1"/>
          </p:cNvPicPr>
          <p:nvPr/>
        </p:nvPicPr>
        <p:blipFill>
          <a:blip r:embed="rId4" cstate="print"/>
          <a:stretch>
            <a:fillRect/>
          </a:stretch>
        </p:blipFill>
        <p:spPr>
          <a:xfrm>
            <a:off x="6056244" y="1681688"/>
            <a:ext cx="4611757" cy="5176313"/>
          </a:xfrm>
          <a:prstGeom prst="rect">
            <a:avLst/>
          </a:prstGeom>
        </p:spPr>
      </p:pic>
      <p:cxnSp>
        <p:nvCxnSpPr>
          <p:cNvPr id="7" name="Straight Connector 6"/>
          <p:cNvCxnSpPr/>
          <p:nvPr/>
        </p:nvCxnSpPr>
        <p:spPr>
          <a:xfrm flipV="1">
            <a:off x="3935760" y="2060850"/>
            <a:ext cx="2592288" cy="432047"/>
          </a:xfrm>
          <a:prstGeom prst="line">
            <a:avLst/>
          </a:prstGeom>
          <a:ln w="15875"/>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943872" y="2708922"/>
            <a:ext cx="2304256" cy="4149079"/>
          </a:xfrm>
          <a:prstGeom prst="line">
            <a:avLst/>
          </a:prstGeom>
          <a:ln w="15875"/>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a:off x="4439872" y="2708921"/>
            <a:ext cx="504000" cy="0"/>
          </a:xfrm>
          <a:prstGeom prst="line">
            <a:avLst/>
          </a:prstGeom>
          <a:ln w="158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354603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0698" y="267523"/>
            <a:ext cx="8496944" cy="1143000"/>
          </a:xfrm>
        </p:spPr>
        <p:txBody>
          <a:bodyPr>
            <a:noAutofit/>
          </a:bodyPr>
          <a:lstStyle/>
          <a:p>
            <a:pPr algn="ctr"/>
            <a:r>
              <a:rPr lang="en-AU" dirty="0">
                <a:latin typeface="Worldly Black" pitchFamily="2" charset="0"/>
              </a:rPr>
              <a:t>capturing</a:t>
            </a:r>
          </a:p>
        </p:txBody>
      </p:sp>
      <p:pic>
        <p:nvPicPr>
          <p:cNvPr id="4" name="Picture 3"/>
          <p:cNvPicPr>
            <a:picLocks noChangeAspect="1"/>
          </p:cNvPicPr>
          <p:nvPr/>
        </p:nvPicPr>
        <p:blipFill>
          <a:blip r:embed="rId3" cstate="print"/>
          <a:stretch>
            <a:fillRect/>
          </a:stretch>
        </p:blipFill>
        <p:spPr>
          <a:xfrm>
            <a:off x="-77525" y="2129237"/>
            <a:ext cx="3809524" cy="3809524"/>
          </a:xfrm>
          <a:prstGeom prst="rect">
            <a:avLst/>
          </a:prstGeom>
        </p:spPr>
      </p:pic>
      <p:sp>
        <p:nvSpPr>
          <p:cNvPr id="5" name="Rectangle 4"/>
          <p:cNvSpPr/>
          <p:nvPr/>
        </p:nvSpPr>
        <p:spPr>
          <a:xfrm>
            <a:off x="4412305" y="1602564"/>
            <a:ext cx="5317232" cy="4862870"/>
          </a:xfrm>
          <a:prstGeom prst="rect">
            <a:avLst/>
          </a:prstGeom>
          <a:solidFill>
            <a:schemeClr val="bg1"/>
          </a:solidFill>
        </p:spPr>
        <p:txBody>
          <a:bodyPr wrap="square">
            <a:spAutoFit/>
          </a:bodyPr>
          <a:lstStyle/>
          <a:p>
            <a:r>
              <a:rPr lang="en-AU" sz="2000" i="1" dirty="0">
                <a:latin typeface="+mj-lt"/>
                <a:cs typeface="Estrangelo Edessa" panose="03080600000000000000" pitchFamily="66" charset="0"/>
              </a:rPr>
              <a:t>From</a:t>
            </a:r>
            <a:r>
              <a:rPr lang="en-AU" sz="2000" dirty="0">
                <a:latin typeface="+mj-lt"/>
                <a:cs typeface="Estrangelo Edessa" panose="03080600000000000000" pitchFamily="66" charset="0"/>
              </a:rPr>
              <a:t> (</a:t>
            </a:r>
            <a:r>
              <a:rPr lang="en-AU" sz="2000" dirty="0">
                <a:latin typeface="+mj-lt"/>
                <a:cs typeface="Estrangelo Edessa" panose="03080600000000000000" pitchFamily="66" charset="0"/>
                <a:hlinkClick r:id="rId4"/>
              </a:rPr>
              <a:t>https://www.yahoo.com/style/horoscope/scorpio/daily-20160420.html</a:t>
            </a:r>
            <a:r>
              <a:rPr lang="en-AU" sz="2000" dirty="0">
                <a:latin typeface="+mj-lt"/>
                <a:cs typeface="Estrangelo Edessa" panose="03080600000000000000" pitchFamily="66" charset="0"/>
              </a:rPr>
              <a:t>)</a:t>
            </a:r>
          </a:p>
          <a:p>
            <a:endParaRPr lang="en-AU" sz="1000" u="sng" dirty="0">
              <a:latin typeface="+mj-lt"/>
              <a:cs typeface="Estrangelo Edessa" panose="03080600000000000000" pitchFamily="66" charset="0"/>
            </a:endParaRPr>
          </a:p>
          <a:p>
            <a:r>
              <a:rPr lang="en-AU" sz="2000" u="sng" dirty="0">
                <a:solidFill>
                  <a:srgbClr val="068DA4"/>
                </a:solidFill>
                <a:latin typeface="+mj-lt"/>
                <a:cs typeface="Estrangelo Edessa" panose="03080600000000000000" pitchFamily="66" charset="0"/>
              </a:rPr>
              <a:t>DAILY</a:t>
            </a:r>
            <a:endParaRPr lang="en-AU" sz="2000" dirty="0">
              <a:solidFill>
                <a:srgbClr val="068DA4"/>
              </a:solidFill>
              <a:latin typeface="+mj-lt"/>
              <a:cs typeface="Estrangelo Edessa" panose="03080600000000000000" pitchFamily="66" charset="0"/>
            </a:endParaRPr>
          </a:p>
          <a:p>
            <a:pPr algn="just"/>
            <a:r>
              <a:rPr lang="en-AU" sz="2000" dirty="0">
                <a:latin typeface="+mj-lt"/>
                <a:cs typeface="Estrangelo Edessa" panose="03080600000000000000" pitchFamily="66" charset="0"/>
              </a:rPr>
              <a:t>“It's to your advantage to reconsider a budget that you thought would carry you comfortably through the rest of the year. Your traditional planetary ruler Mars is retrograde in your 2nd House of Money for the next couple of months, bringing up financial concerns. However, some of your worries might be based upon an irrational fear of not having enough, rather than on the actual bottom line. Never let the things you want make you forget the things you have. Prosperity is a state of mind.”</a:t>
            </a:r>
          </a:p>
        </p:txBody>
      </p:sp>
    </p:spTree>
    <p:extLst>
      <p:ext uri="{BB962C8B-B14F-4D97-AF65-F5344CB8AC3E}">
        <p14:creationId xmlns:p14="http://schemas.microsoft.com/office/powerpoint/2010/main" val="8394250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528" y="260648"/>
            <a:ext cx="8496944" cy="1143000"/>
          </a:xfrm>
        </p:spPr>
        <p:txBody>
          <a:bodyPr>
            <a:noAutofit/>
          </a:bodyPr>
          <a:lstStyle/>
          <a:p>
            <a:pPr algn="ctr"/>
            <a:r>
              <a:rPr lang="en-AU" dirty="0">
                <a:latin typeface="Worldly Black" pitchFamily="2" charset="0"/>
              </a:rPr>
              <a:t>capturing</a:t>
            </a:r>
          </a:p>
        </p:txBody>
      </p:sp>
      <p:pic>
        <p:nvPicPr>
          <p:cNvPr id="4" name="Picture 3"/>
          <p:cNvPicPr>
            <a:picLocks noChangeAspect="1"/>
          </p:cNvPicPr>
          <p:nvPr/>
        </p:nvPicPr>
        <p:blipFill>
          <a:blip r:embed="rId3" cstate="print"/>
          <a:stretch>
            <a:fillRect/>
          </a:stretch>
        </p:blipFill>
        <p:spPr>
          <a:xfrm>
            <a:off x="3160117" y="2057400"/>
            <a:ext cx="5871765" cy="2668984"/>
          </a:xfrm>
          <a:prstGeom prst="rect">
            <a:avLst/>
          </a:prstGeom>
        </p:spPr>
      </p:pic>
      <p:sp>
        <p:nvSpPr>
          <p:cNvPr id="5" name="Rectangle 4"/>
          <p:cNvSpPr/>
          <p:nvPr/>
        </p:nvSpPr>
        <p:spPr>
          <a:xfrm>
            <a:off x="3810000" y="4946521"/>
            <a:ext cx="4572000" cy="1015663"/>
          </a:xfrm>
          <a:prstGeom prst="rect">
            <a:avLst/>
          </a:prstGeom>
        </p:spPr>
        <p:txBody>
          <a:bodyPr>
            <a:spAutoFit/>
          </a:bodyPr>
          <a:lstStyle/>
          <a:p>
            <a:pPr algn="just"/>
            <a:r>
              <a:rPr lang="en-AU" sz="2000" dirty="0">
                <a:latin typeface="+mj-lt"/>
                <a:cs typeface="Estrangelo Edessa" panose="03080600000000000000" pitchFamily="66" charset="0"/>
              </a:rPr>
              <a:t>A Python script was used to screen-scrape 22,186 horoscopes into a single massive spreadsheet. </a:t>
            </a:r>
          </a:p>
        </p:txBody>
      </p:sp>
    </p:spTree>
    <p:extLst>
      <p:ext uri="{BB962C8B-B14F-4D97-AF65-F5344CB8AC3E}">
        <p14:creationId xmlns:p14="http://schemas.microsoft.com/office/powerpoint/2010/main" val="5836155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51584" y="332656"/>
            <a:ext cx="7543800" cy="553998"/>
          </a:xfrm>
        </p:spPr>
        <p:txBody>
          <a:bodyPr/>
          <a:lstStyle/>
          <a:p>
            <a:pPr algn="ctr"/>
            <a:r>
              <a:rPr lang="en-AU" dirty="0" smtClean="0">
                <a:latin typeface="Worldly Black" pitchFamily="2" charset="0"/>
              </a:rPr>
              <a:t>MIS782: Value </a:t>
            </a:r>
            <a:r>
              <a:rPr lang="en-AU" dirty="0">
                <a:latin typeface="Worldly Black" pitchFamily="2" charset="0"/>
              </a:rPr>
              <a:t>of information</a:t>
            </a:r>
          </a:p>
        </p:txBody>
      </p:sp>
      <p:graphicFrame>
        <p:nvGraphicFramePr>
          <p:cNvPr id="5" name="Table 4"/>
          <p:cNvGraphicFramePr>
            <a:graphicFrameLocks noGrp="1"/>
          </p:cNvGraphicFramePr>
          <p:nvPr>
            <p:extLst>
              <p:ext uri="{D42A27DB-BD31-4B8C-83A1-F6EECF244321}">
                <p14:modId xmlns:p14="http://schemas.microsoft.com/office/powerpoint/2010/main" val="942085851"/>
              </p:ext>
            </p:extLst>
          </p:nvPr>
        </p:nvGraphicFramePr>
        <p:xfrm>
          <a:off x="345688" y="886654"/>
          <a:ext cx="10058399" cy="6238240"/>
        </p:xfrm>
        <a:graphic>
          <a:graphicData uri="http://schemas.openxmlformats.org/drawingml/2006/table">
            <a:tbl>
              <a:tblPr firstRow="1" bandRow="1">
                <a:tableStyleId>{69012ECD-51FC-41F1-AA8D-1B2483CD663E}</a:tableStyleId>
              </a:tblPr>
              <a:tblGrid>
                <a:gridCol w="1579419">
                  <a:extLst>
                    <a:ext uri="{9D8B030D-6E8A-4147-A177-3AD203B41FA5}">
                      <a16:colId xmlns:a16="http://schemas.microsoft.com/office/drawing/2014/main" val="20000"/>
                    </a:ext>
                  </a:extLst>
                </a:gridCol>
                <a:gridCol w="2669908">
                  <a:extLst>
                    <a:ext uri="{9D8B030D-6E8A-4147-A177-3AD203B41FA5}">
                      <a16:colId xmlns:a16="http://schemas.microsoft.com/office/drawing/2014/main" val="20001"/>
                    </a:ext>
                  </a:extLst>
                </a:gridCol>
                <a:gridCol w="2660072">
                  <a:extLst>
                    <a:ext uri="{9D8B030D-6E8A-4147-A177-3AD203B41FA5}">
                      <a16:colId xmlns:a16="http://schemas.microsoft.com/office/drawing/2014/main" val="20002"/>
                    </a:ext>
                  </a:extLst>
                </a:gridCol>
                <a:gridCol w="3149000">
                  <a:extLst>
                    <a:ext uri="{9D8B030D-6E8A-4147-A177-3AD203B41FA5}">
                      <a16:colId xmlns:a16="http://schemas.microsoft.com/office/drawing/2014/main" val="20003"/>
                    </a:ext>
                  </a:extLst>
                </a:gridCol>
              </a:tblGrid>
              <a:tr h="440422">
                <a:tc gridSpan="4">
                  <a:txBody>
                    <a:bodyPr/>
                    <a:lstStyle/>
                    <a:p>
                      <a:pPr algn="ctr"/>
                      <a:r>
                        <a:rPr lang="en-US" sz="2800" dirty="0">
                          <a:latin typeface="+mj-lt"/>
                          <a:cs typeface="Estrangelo Edessa" panose="03080600000000000000" pitchFamily="66" charset="0"/>
                        </a:rPr>
                        <a:t>HOW DO ICT INVESTMENTS GENERATE VALUE?</a:t>
                      </a:r>
                      <a:endParaRPr lang="en-US" sz="2800" b="0" i="0" dirty="0">
                        <a:solidFill>
                          <a:srgbClr val="000000"/>
                        </a:solidFill>
                        <a:latin typeface="+mj-lt"/>
                        <a:cs typeface="Estrangelo Edessa" panose="03080600000000000000" pitchFamily="66" charset="0"/>
                      </a:endParaRPr>
                    </a:p>
                  </a:txBody>
                  <a:tcP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75000"/>
                      </a:schemeClr>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127099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a:latin typeface="+mj-lt"/>
                          <a:cs typeface="Estrangelo Edessa" panose="03080600000000000000" pitchFamily="66" charset="0"/>
                        </a:rPr>
                        <a:t>Firms need to understand:</a:t>
                      </a:r>
                      <a:endParaRPr lang="en-US" sz="2000" b="1" i="0" dirty="0">
                        <a:solidFill>
                          <a:srgbClr val="000000"/>
                        </a:solidFill>
                        <a:latin typeface="+mj-lt"/>
                        <a:cs typeface="Estrangelo Edessa" panose="03080600000000000000" pitchFamily="66" charset="0"/>
                      </a:endParaRPr>
                    </a:p>
                  </a:txBody>
                  <a:tcPr marR="0">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l"/>
                      <a:r>
                        <a:rPr lang="en-US" sz="1800" b="0" kern="1200" dirty="0">
                          <a:latin typeface="+mj-lt"/>
                          <a:cs typeface="Estrangelo Edessa" panose="03080600000000000000" pitchFamily="66" charset="0"/>
                        </a:rPr>
                        <a:t>How to gain competitive advantage based on the their underlying resources.</a:t>
                      </a:r>
                      <a:endParaRPr lang="en-US" sz="1800" b="0" i="0" kern="1200" dirty="0">
                        <a:solidFill>
                          <a:srgbClr val="66686D"/>
                        </a:solidFill>
                        <a:latin typeface="+mj-lt"/>
                        <a:ea typeface="+mn-ea"/>
                        <a:cs typeface="Estrangelo Edessa" panose="03080600000000000000" pitchFamily="66" charset="0"/>
                      </a:endParaRPr>
                    </a:p>
                  </a:txBody>
                  <a:tcPr marR="0">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AU" sz="1800" dirty="0" smtClean="0">
                          <a:latin typeface="+mj-lt"/>
                          <a:cs typeface="Estrangelo Edessa" panose="03080600000000000000" pitchFamily="66" charset="0"/>
                        </a:rPr>
                        <a:t>How  competitive advantage from business and h</a:t>
                      </a:r>
                      <a:r>
                        <a:rPr lang="en-US" sz="1800" dirty="0" smtClean="0">
                          <a:latin typeface="+mj-lt"/>
                          <a:cs typeface="Estrangelo Edessa" panose="03080600000000000000" pitchFamily="66" charset="0"/>
                        </a:rPr>
                        <a:t>ow emerging IT opportunities, such as social media analytics, can generate business value from investments in these areas.</a:t>
                      </a:r>
                      <a:endParaRPr lang="en-US" sz="1800" b="0" i="0" dirty="0" smtClean="0">
                        <a:solidFill>
                          <a:srgbClr val="66686D"/>
                        </a:solidFill>
                        <a:latin typeface="+mj-lt"/>
                        <a:cs typeface="Estrangelo Edessa" panose="03080600000000000000" pitchFamily="66" charset="0"/>
                      </a:endParaRPr>
                    </a:p>
                  </a:txBody>
                  <a:tcPr marR="0">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AU" sz="1800" dirty="0" smtClean="0">
                          <a:latin typeface="+mj-lt"/>
                          <a:cs typeface="Estrangelo Edessa" panose="03080600000000000000" pitchFamily="66" charset="0"/>
                        </a:rPr>
                        <a:t>Analyse how organisations adapt to changes or disruptors in the technology landscape to preserve and sustain an advantage.</a:t>
                      </a:r>
                      <a:endParaRPr lang="en-US" sz="1800" b="1" i="0" dirty="0" smtClean="0">
                        <a:solidFill>
                          <a:srgbClr val="66686D"/>
                        </a:solidFill>
                        <a:latin typeface="+mj-lt"/>
                        <a:cs typeface="Estrangelo Edessa" panose="03080600000000000000" pitchFamily="66" charset="0"/>
                      </a:endParaRPr>
                    </a:p>
                  </a:txBody>
                  <a:tcPr marR="0">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83750">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kern="1200" dirty="0">
                          <a:solidFill>
                            <a:schemeClr val="tx1"/>
                          </a:solidFill>
                          <a:latin typeface="+mj-lt"/>
                          <a:ea typeface="+mn-ea"/>
                          <a:cs typeface="Estrangelo Edessa" panose="03080600000000000000" pitchFamily="66" charset="0"/>
                        </a:rPr>
                        <a:t>In this unit, we will discuss:</a:t>
                      </a:r>
                    </a:p>
                  </a:txBody>
                  <a:tcPr marR="0">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a:r>
                        <a:rPr lang="en-US" sz="2000" b="1" dirty="0" smtClean="0">
                          <a:solidFill>
                            <a:schemeClr val="bg1"/>
                          </a:solidFill>
                          <a:latin typeface="+mj-lt"/>
                          <a:cs typeface="Estrangelo Edessa" panose="03080600000000000000" pitchFamily="66" charset="0"/>
                        </a:rPr>
                        <a:t>Course One + Two</a:t>
                      </a:r>
                      <a:endParaRPr lang="en-US" sz="2000" b="1" i="0" dirty="0">
                        <a:solidFill>
                          <a:schemeClr val="bg1"/>
                        </a:solidFill>
                        <a:latin typeface="+mj-lt"/>
                        <a:cs typeface="Estrangelo Edessa" panose="03080600000000000000" pitchFamily="66" charset="0"/>
                      </a:endParaRPr>
                    </a:p>
                  </a:txBody>
                  <a:tcPr anchor="ct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92D050"/>
                    </a:solidFill>
                  </a:tcPr>
                </a:tc>
                <a:tc>
                  <a:txBody>
                    <a:bodyPr/>
                    <a:lstStyle/>
                    <a:p>
                      <a:pPr algn="ctr"/>
                      <a:r>
                        <a:rPr lang="en-US" sz="2000" b="1" dirty="0" smtClean="0">
                          <a:solidFill>
                            <a:schemeClr val="bg1"/>
                          </a:solidFill>
                          <a:latin typeface="+mj-lt"/>
                          <a:cs typeface="Estrangelo Edessa" panose="03080600000000000000" pitchFamily="66" charset="0"/>
                        </a:rPr>
                        <a:t>Course Three + Four</a:t>
                      </a:r>
                      <a:endParaRPr lang="en-US" sz="2000" b="1" i="0" dirty="0">
                        <a:solidFill>
                          <a:schemeClr val="bg1"/>
                        </a:solidFill>
                        <a:latin typeface="+mj-lt"/>
                        <a:cs typeface="Estrangelo Edessa" panose="03080600000000000000" pitchFamily="66" charset="0"/>
                      </a:endParaRPr>
                    </a:p>
                  </a:txBody>
                  <a:tcPr anchor="ct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08BCDA"/>
                    </a:solidFill>
                  </a:tcPr>
                </a:tc>
                <a:tc>
                  <a:txBody>
                    <a:bodyPr/>
                    <a:lstStyle/>
                    <a:p>
                      <a:pPr algn="ctr"/>
                      <a:r>
                        <a:rPr lang="en-US" sz="2000" b="1" dirty="0" smtClean="0">
                          <a:solidFill>
                            <a:schemeClr val="bg1"/>
                          </a:solidFill>
                          <a:latin typeface="+mj-lt"/>
                          <a:cs typeface="Estrangelo Edessa" panose="03080600000000000000" pitchFamily="66" charset="0"/>
                        </a:rPr>
                        <a:t>Course</a:t>
                      </a:r>
                      <a:r>
                        <a:rPr lang="en-US" sz="2000" b="1" baseline="0" dirty="0" smtClean="0">
                          <a:solidFill>
                            <a:schemeClr val="bg1"/>
                          </a:solidFill>
                          <a:latin typeface="+mj-lt"/>
                          <a:cs typeface="Estrangelo Edessa" panose="03080600000000000000" pitchFamily="66" charset="0"/>
                        </a:rPr>
                        <a:t> </a:t>
                      </a:r>
                      <a:r>
                        <a:rPr lang="en-US" sz="2000" b="1" dirty="0" smtClean="0">
                          <a:solidFill>
                            <a:schemeClr val="bg1"/>
                          </a:solidFill>
                          <a:latin typeface="+mj-lt"/>
                          <a:cs typeface="Estrangelo Edessa" panose="03080600000000000000" pitchFamily="66" charset="0"/>
                        </a:rPr>
                        <a:t>Five</a:t>
                      </a:r>
                      <a:endParaRPr lang="en-US" sz="2000" b="1" i="0" dirty="0">
                        <a:solidFill>
                          <a:schemeClr val="bg1"/>
                        </a:solidFill>
                        <a:latin typeface="+mj-lt"/>
                        <a:cs typeface="Estrangelo Edessa" panose="03080600000000000000" pitchFamily="66" charset="0"/>
                      </a:endParaRPr>
                    </a:p>
                  </a:txBody>
                  <a:tcPr anchor="ct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2348920">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b="1" kern="1200" dirty="0">
                        <a:solidFill>
                          <a:schemeClr val="tx1"/>
                        </a:solidFill>
                        <a:latin typeface="Estrangelo Edessa" panose="03080600000000000000" pitchFamily="66" charset="0"/>
                        <a:ea typeface="+mn-ea"/>
                        <a:cs typeface="Estrangelo Edessa" panose="03080600000000000000" pitchFamily="66" charset="0"/>
                      </a:endParaRPr>
                    </a:p>
                  </a:txBody>
                  <a:tcP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271463" marR="0" lvl="0" indent="-271463" algn="l" defTabSz="914400" rtl="0" eaLnBrk="1" fontAlgn="auto" latinLnBrk="0" hangingPunct="1">
                        <a:lnSpc>
                          <a:spcPct val="100000"/>
                        </a:lnSpc>
                        <a:spcBef>
                          <a:spcPts val="600"/>
                        </a:spcBef>
                        <a:spcAft>
                          <a:spcPts val="200"/>
                        </a:spcAft>
                        <a:buClrTx/>
                        <a:buSzTx/>
                        <a:buFont typeface="+mj-lt"/>
                        <a:buAutoNum type="arabicPeriod"/>
                        <a:tabLst/>
                        <a:defRPr/>
                      </a:pPr>
                      <a:r>
                        <a:rPr lang="en-AU" sz="1800" kern="1200" dirty="0" smtClean="0">
                          <a:effectLst/>
                          <a:latin typeface="+mj-lt"/>
                          <a:cs typeface="Estrangelo Edessa" panose="03080600000000000000" pitchFamily="66" charset="0"/>
                        </a:rPr>
                        <a:t>Business </a:t>
                      </a:r>
                      <a:r>
                        <a:rPr lang="en-AU" sz="1800" kern="1200" dirty="0">
                          <a:effectLst/>
                          <a:latin typeface="+mj-lt"/>
                          <a:cs typeface="Estrangelo Edessa" panose="03080600000000000000" pitchFamily="66" charset="0"/>
                        </a:rPr>
                        <a:t>Value Returns from IT </a:t>
                      </a:r>
                      <a:r>
                        <a:rPr lang="en-AU" sz="1800" kern="1200" dirty="0" smtClean="0">
                          <a:effectLst/>
                          <a:latin typeface="+mj-lt"/>
                          <a:cs typeface="Estrangelo Edessa" panose="03080600000000000000" pitchFamily="66" charset="0"/>
                        </a:rPr>
                        <a:t>Investments</a:t>
                      </a:r>
                    </a:p>
                    <a:p>
                      <a:pPr marL="271463" marR="0" lvl="0" indent="-271463" algn="l" defTabSz="914400" rtl="0" eaLnBrk="1" fontAlgn="auto" latinLnBrk="0" hangingPunct="1">
                        <a:lnSpc>
                          <a:spcPct val="100000"/>
                        </a:lnSpc>
                        <a:spcBef>
                          <a:spcPts val="600"/>
                        </a:spcBef>
                        <a:spcAft>
                          <a:spcPts val="200"/>
                        </a:spcAft>
                        <a:buClrTx/>
                        <a:buSzTx/>
                        <a:buFont typeface="+mj-lt"/>
                        <a:buAutoNum type="arabicPeriod"/>
                        <a:tabLst/>
                        <a:defRPr/>
                      </a:pPr>
                      <a:r>
                        <a:rPr lang="en-AU" sz="1800" kern="1200" dirty="0" smtClean="0">
                          <a:effectLst/>
                          <a:latin typeface="+mj-lt"/>
                          <a:cs typeface="Estrangelo Edessa" panose="03080600000000000000" pitchFamily="66" charset="0"/>
                        </a:rPr>
                        <a:t>IT</a:t>
                      </a:r>
                      <a:r>
                        <a:rPr lang="en-AU" sz="1800" kern="1200" baseline="0" dirty="0" smtClean="0">
                          <a:effectLst/>
                          <a:latin typeface="+mj-lt"/>
                          <a:cs typeface="Estrangelo Edessa" panose="03080600000000000000" pitchFamily="66" charset="0"/>
                        </a:rPr>
                        <a:t> Portfolio Theory</a:t>
                      </a:r>
                      <a:endParaRPr lang="en-AU" sz="1800" kern="1200" dirty="0">
                        <a:effectLst/>
                        <a:latin typeface="+mj-lt"/>
                        <a:cs typeface="Estrangelo Edessa" panose="03080600000000000000" pitchFamily="66" charset="0"/>
                      </a:endParaRPr>
                    </a:p>
                    <a:p>
                      <a:pPr marL="0" marR="0" lvl="0" indent="0" algn="l" defTabSz="914400" rtl="0" eaLnBrk="1" fontAlgn="auto" latinLnBrk="0" hangingPunct="1">
                        <a:lnSpc>
                          <a:spcPct val="100000"/>
                        </a:lnSpc>
                        <a:spcBef>
                          <a:spcPts val="200"/>
                        </a:spcBef>
                        <a:spcAft>
                          <a:spcPts val="200"/>
                        </a:spcAft>
                        <a:buClrTx/>
                        <a:buSzTx/>
                        <a:buFont typeface="+mj-lt"/>
                        <a:buNone/>
                        <a:tabLst/>
                        <a:defRPr/>
                      </a:pPr>
                      <a:r>
                        <a:rPr lang="en-AU" sz="1800" b="0" kern="1200" dirty="0" smtClean="0">
                          <a:solidFill>
                            <a:schemeClr val="tx1"/>
                          </a:solidFill>
                          <a:effectLst/>
                          <a:latin typeface="+mj-lt"/>
                          <a:cs typeface="Estrangelo Edessa" panose="03080600000000000000" pitchFamily="66" charset="0"/>
                        </a:rPr>
                        <a:t>3. Analysing competitive advantage - </a:t>
                      </a:r>
                      <a:r>
                        <a:rPr lang="en-AU" sz="1800" b="0" kern="1200" baseline="0" dirty="0" smtClean="0">
                          <a:solidFill>
                            <a:schemeClr val="tx1"/>
                          </a:solidFill>
                          <a:effectLst/>
                          <a:latin typeface="+mj-lt"/>
                          <a:cs typeface="Estrangelo Edessa" panose="03080600000000000000" pitchFamily="66" charset="0"/>
                        </a:rPr>
                        <a:t>RBV </a:t>
                      </a:r>
                    </a:p>
                    <a:p>
                      <a:pPr marL="0" marR="0" lvl="0" indent="0" algn="l" defTabSz="914400" rtl="0" eaLnBrk="1" fontAlgn="auto" latinLnBrk="0" hangingPunct="1">
                        <a:lnSpc>
                          <a:spcPct val="100000"/>
                        </a:lnSpc>
                        <a:spcBef>
                          <a:spcPts val="200"/>
                        </a:spcBef>
                        <a:spcAft>
                          <a:spcPts val="200"/>
                        </a:spcAft>
                        <a:buClrTx/>
                        <a:buSzTx/>
                        <a:buFont typeface="+mj-lt"/>
                        <a:buNone/>
                        <a:tabLst/>
                        <a:defRPr/>
                      </a:pPr>
                      <a:r>
                        <a:rPr lang="en-AU" sz="1800" b="0" kern="1200" baseline="0" dirty="0" smtClean="0">
                          <a:solidFill>
                            <a:schemeClr val="tx1"/>
                          </a:solidFill>
                          <a:effectLst/>
                          <a:latin typeface="+mj-lt"/>
                          <a:cs typeface="Estrangelo Edessa" panose="03080600000000000000" pitchFamily="66" charset="0"/>
                        </a:rPr>
                        <a:t>4. </a:t>
                      </a:r>
                      <a:r>
                        <a:rPr lang="en-AU" sz="1800" b="0" kern="1200" dirty="0" smtClean="0">
                          <a:solidFill>
                            <a:schemeClr val="tx1"/>
                          </a:solidFill>
                          <a:effectLst/>
                          <a:latin typeface="+mj-lt"/>
                          <a:cs typeface="Estrangelo Edessa" panose="03080600000000000000" pitchFamily="66" charset="0"/>
                        </a:rPr>
                        <a:t>Analysing competitive advantage - </a:t>
                      </a:r>
                      <a:r>
                        <a:rPr lang="en-AU" sz="1800" b="0" kern="1200" baseline="0" dirty="0" smtClean="0">
                          <a:solidFill>
                            <a:schemeClr val="tx1"/>
                          </a:solidFill>
                          <a:effectLst/>
                          <a:latin typeface="+mj-lt"/>
                          <a:cs typeface="Estrangelo Edessa" panose="03080600000000000000" pitchFamily="66" charset="0"/>
                        </a:rPr>
                        <a:t>VRIO </a:t>
                      </a:r>
                      <a:endParaRPr lang="en-AU" sz="1800" b="0" kern="1200" dirty="0" smtClean="0">
                        <a:solidFill>
                          <a:schemeClr val="tx1"/>
                        </a:solidFill>
                        <a:effectLst/>
                        <a:latin typeface="+mj-lt"/>
                        <a:cs typeface="Estrangelo Edessa" panose="03080600000000000000" pitchFamily="66" charset="0"/>
                      </a:endParaRPr>
                    </a:p>
                    <a:p>
                      <a:pPr marL="271463" marR="0" lvl="0" indent="-271463" algn="l" defTabSz="914400" rtl="0" eaLnBrk="1" fontAlgn="auto" latinLnBrk="0" hangingPunct="1">
                        <a:lnSpc>
                          <a:spcPct val="100000"/>
                        </a:lnSpc>
                        <a:spcBef>
                          <a:spcPts val="200"/>
                        </a:spcBef>
                        <a:spcAft>
                          <a:spcPts val="200"/>
                        </a:spcAft>
                        <a:buClrTx/>
                        <a:buSzTx/>
                        <a:buFont typeface="+mj-lt"/>
                        <a:buAutoNum type="arabicPeriod"/>
                        <a:tabLst/>
                        <a:defRPr/>
                      </a:pPr>
                      <a:endParaRPr lang="en-AU" sz="1800" b="0" kern="1200" dirty="0">
                        <a:solidFill>
                          <a:schemeClr val="tx1"/>
                        </a:solidFill>
                        <a:effectLst/>
                        <a:latin typeface="+mj-lt"/>
                        <a:cs typeface="Estrangelo Edessa" panose="03080600000000000000" pitchFamily="66" charset="0"/>
                      </a:endParaRPr>
                    </a:p>
                  </a:txBody>
                  <a:tcPr marR="0">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271463" marR="0" lvl="0" indent="-271463" algn="l" defTabSz="914400" rtl="0" eaLnBrk="1" fontAlgn="auto" latinLnBrk="0" hangingPunct="1">
                        <a:lnSpc>
                          <a:spcPct val="100000"/>
                        </a:lnSpc>
                        <a:spcBef>
                          <a:spcPts val="200"/>
                        </a:spcBef>
                        <a:spcAft>
                          <a:spcPts val="200"/>
                        </a:spcAft>
                        <a:buClrTx/>
                        <a:buSzTx/>
                        <a:buFont typeface="+mj-lt"/>
                        <a:buAutoNum type="arabicPeriod" startAt="5"/>
                        <a:tabLst/>
                        <a:defRPr/>
                      </a:pPr>
                      <a:r>
                        <a:rPr lang="en-AU" sz="1800" kern="1200" dirty="0" smtClean="0">
                          <a:effectLst/>
                          <a:latin typeface="+mj-lt"/>
                          <a:cs typeface="Estrangelo Edessa" panose="03080600000000000000" pitchFamily="66" charset="0"/>
                        </a:rPr>
                        <a:t>Analytics as a capability - I</a:t>
                      </a:r>
                    </a:p>
                    <a:p>
                      <a:pPr marL="271463" marR="0" lvl="0" indent="-271463" algn="l" defTabSz="914400" rtl="0" eaLnBrk="1" fontAlgn="auto" latinLnBrk="0" hangingPunct="1">
                        <a:lnSpc>
                          <a:spcPct val="100000"/>
                        </a:lnSpc>
                        <a:spcBef>
                          <a:spcPts val="200"/>
                        </a:spcBef>
                        <a:spcAft>
                          <a:spcPts val="200"/>
                        </a:spcAft>
                        <a:buClrTx/>
                        <a:buSzTx/>
                        <a:buFont typeface="+mj-lt"/>
                        <a:buAutoNum type="arabicPeriod" startAt="5"/>
                        <a:tabLst/>
                        <a:defRPr/>
                      </a:pPr>
                      <a:r>
                        <a:rPr lang="en-AU" sz="1800" kern="1200" dirty="0" smtClean="0">
                          <a:effectLst/>
                          <a:latin typeface="+mj-lt"/>
                          <a:cs typeface="Estrangelo Edessa" panose="03080600000000000000" pitchFamily="66" charset="0"/>
                        </a:rPr>
                        <a:t>Business </a:t>
                      </a:r>
                      <a:r>
                        <a:rPr lang="en-AU" sz="1800" kern="1200" dirty="0">
                          <a:effectLst/>
                          <a:latin typeface="+mj-lt"/>
                          <a:cs typeface="Estrangelo Edessa" panose="03080600000000000000" pitchFamily="66" charset="0"/>
                        </a:rPr>
                        <a:t>Case Development</a:t>
                      </a:r>
                    </a:p>
                    <a:p>
                      <a:pPr marL="271463" marR="0" lvl="0" indent="-271463" algn="l" defTabSz="914400" rtl="0" eaLnBrk="1" fontAlgn="auto" latinLnBrk="0" hangingPunct="1">
                        <a:lnSpc>
                          <a:spcPct val="100000"/>
                        </a:lnSpc>
                        <a:spcBef>
                          <a:spcPts val="200"/>
                        </a:spcBef>
                        <a:spcAft>
                          <a:spcPts val="200"/>
                        </a:spcAft>
                        <a:buClrTx/>
                        <a:buSzTx/>
                        <a:buFont typeface="+mj-lt"/>
                        <a:buAutoNum type="arabicPeriod" startAt="5"/>
                        <a:tabLst/>
                        <a:defRPr/>
                      </a:pPr>
                      <a:r>
                        <a:rPr lang="en-AU" sz="1800" kern="1200" dirty="0" smtClean="0">
                          <a:solidFill>
                            <a:schemeClr val="tx1"/>
                          </a:solidFill>
                          <a:effectLst/>
                          <a:latin typeface="+mj-lt"/>
                          <a:cs typeface="Estrangelo Edessa" panose="03080600000000000000" pitchFamily="66" charset="0"/>
                        </a:rPr>
                        <a:t>Analytics as a capability - II: </a:t>
                      </a:r>
                      <a:r>
                        <a:rPr lang="en-AU" sz="1800" kern="1200" dirty="0" smtClean="0">
                          <a:solidFill>
                            <a:schemeClr val="tx1"/>
                          </a:solidFill>
                          <a:effectLst/>
                          <a:latin typeface="+mj-lt"/>
                          <a:ea typeface="+mn-ea"/>
                          <a:cs typeface="Estrangelo Edessa" panose="03080600000000000000" pitchFamily="66" charset="0"/>
                        </a:rPr>
                        <a:t>From business data to business insight</a:t>
                      </a:r>
                    </a:p>
                    <a:p>
                      <a:pPr marL="271463" marR="0" lvl="0" indent="-271463" algn="l" defTabSz="914400" rtl="0" eaLnBrk="1" fontAlgn="auto" latinLnBrk="0" hangingPunct="1">
                        <a:lnSpc>
                          <a:spcPct val="100000"/>
                        </a:lnSpc>
                        <a:spcBef>
                          <a:spcPts val="200"/>
                        </a:spcBef>
                        <a:spcAft>
                          <a:spcPts val="200"/>
                        </a:spcAft>
                        <a:buClrTx/>
                        <a:buSzTx/>
                        <a:buFont typeface="+mj-lt"/>
                        <a:buAutoNum type="arabicPeriod" startAt="5"/>
                        <a:tabLst/>
                        <a:defRPr/>
                      </a:pPr>
                      <a:r>
                        <a:rPr lang="en-AU" sz="1800" b="0" kern="1200" dirty="0" smtClean="0">
                          <a:solidFill>
                            <a:srgbClr val="FF0000"/>
                          </a:solidFill>
                          <a:effectLst/>
                          <a:latin typeface="+mj-lt"/>
                          <a:ea typeface="+mn-ea"/>
                          <a:cs typeface="Estrangelo Edessa" panose="03080600000000000000" pitchFamily="66" charset="0"/>
                        </a:rPr>
                        <a:t>Emerging sources and SMA</a:t>
                      </a:r>
                    </a:p>
                    <a:p>
                      <a:pPr marL="0" marR="0" lvl="0" indent="0" algn="l" defTabSz="914400" rtl="0" eaLnBrk="1" fontAlgn="auto" latinLnBrk="0" hangingPunct="1">
                        <a:lnSpc>
                          <a:spcPct val="100000"/>
                        </a:lnSpc>
                        <a:spcBef>
                          <a:spcPts val="200"/>
                        </a:spcBef>
                        <a:spcAft>
                          <a:spcPts val="200"/>
                        </a:spcAft>
                        <a:buClrTx/>
                        <a:buSzTx/>
                        <a:buFont typeface="+mj-lt"/>
                        <a:buNone/>
                        <a:tabLst/>
                        <a:defRPr/>
                      </a:pPr>
                      <a:endParaRPr lang="en-AU" sz="1800" kern="1200" dirty="0">
                        <a:solidFill>
                          <a:schemeClr val="tx1"/>
                        </a:solidFill>
                        <a:effectLst/>
                        <a:latin typeface="+mj-lt"/>
                        <a:ea typeface="+mn-ea"/>
                        <a:cs typeface="Estrangelo Edessa" panose="03080600000000000000" pitchFamily="66" charset="0"/>
                      </a:endParaRPr>
                    </a:p>
                  </a:txBody>
                  <a:tcPr marR="0">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r>
                        <a:rPr lang="en-AU" sz="1600" b="1" kern="1200" dirty="0" smtClean="0">
                          <a:solidFill>
                            <a:schemeClr val="tx1">
                              <a:lumMod val="95000"/>
                              <a:lumOff val="5000"/>
                            </a:schemeClr>
                          </a:solidFill>
                          <a:effectLst/>
                          <a:latin typeface="+mj-lt"/>
                          <a:cs typeface="Estrangelo Edessa" panose="03080600000000000000" pitchFamily="66" charset="0"/>
                          <a:hlinkClick r:id="rId3"/>
                        </a:rPr>
                        <a:t>9. </a:t>
                      </a:r>
                      <a:r>
                        <a:rPr lang="en-AU" sz="1800" b="1" i="0" u="none" strike="noStrike" baseline="0" dirty="0" smtClean="0">
                          <a:solidFill>
                            <a:schemeClr val="tx1">
                              <a:lumMod val="95000"/>
                              <a:lumOff val="5000"/>
                            </a:schemeClr>
                          </a:solidFill>
                          <a:latin typeface="+mj-lt"/>
                          <a:ea typeface="+mn-ea"/>
                          <a:cs typeface="+mn-cs"/>
                          <a:hlinkClick r:id="rId3"/>
                        </a:rPr>
                        <a:t>Dynamic capabilities through Information Asymmetries</a:t>
                      </a:r>
                      <a:r>
                        <a:rPr lang="en-AU" sz="1600" b="0" i="0" u="none" strike="noStrike" baseline="0" dirty="0" smtClean="0">
                          <a:solidFill>
                            <a:schemeClr val="tx1">
                              <a:lumMod val="95000"/>
                              <a:lumOff val="5000"/>
                            </a:schemeClr>
                          </a:solidFill>
                          <a:latin typeface="+mj-lt"/>
                          <a:ea typeface="+mn-ea"/>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lang="en-AU" sz="2000" b="0" i="0" u="none" strike="noStrike" baseline="0" dirty="0" smtClean="0">
                          <a:solidFill>
                            <a:schemeClr val="tx1">
                              <a:lumMod val="95000"/>
                              <a:lumOff val="5000"/>
                            </a:schemeClr>
                          </a:solidFill>
                          <a:latin typeface="+mj-lt"/>
                          <a:ea typeface="+mn-ea"/>
                          <a:cs typeface="+mn-cs"/>
                        </a:rPr>
                        <a:t>10. Competing on Information Asymmetries 	</a:t>
                      </a:r>
                    </a:p>
                    <a:p>
                      <a:endParaRPr lang="en-AU" sz="2000" b="0" i="0" u="none" strike="noStrike" baseline="0" dirty="0" smtClean="0">
                        <a:solidFill>
                          <a:schemeClr val="tx1">
                            <a:lumMod val="95000"/>
                            <a:lumOff val="5000"/>
                          </a:schemeClr>
                        </a:solidFill>
                        <a:latin typeface="+mj-lt"/>
                        <a:ea typeface="+mn-ea"/>
                        <a:cs typeface="+mn-cs"/>
                      </a:endParaRPr>
                    </a:p>
                  </a:txBody>
                  <a:tcPr marR="0">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18208847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528" y="260648"/>
            <a:ext cx="8496944" cy="1143000"/>
          </a:xfrm>
        </p:spPr>
        <p:txBody>
          <a:bodyPr>
            <a:noAutofit/>
          </a:bodyPr>
          <a:lstStyle/>
          <a:p>
            <a:pPr algn="ctr"/>
            <a:r>
              <a:rPr lang="en-AU" dirty="0">
                <a:latin typeface="Worldly Black" pitchFamily="2" charset="0"/>
              </a:rPr>
              <a:t>understanding</a:t>
            </a:r>
          </a:p>
        </p:txBody>
      </p:sp>
      <p:sp>
        <p:nvSpPr>
          <p:cNvPr id="5" name="Rectangle 4"/>
          <p:cNvSpPr/>
          <p:nvPr/>
        </p:nvSpPr>
        <p:spPr>
          <a:xfrm>
            <a:off x="3809999" y="5085185"/>
            <a:ext cx="4572000" cy="1015663"/>
          </a:xfrm>
          <a:prstGeom prst="rect">
            <a:avLst/>
          </a:prstGeom>
        </p:spPr>
        <p:txBody>
          <a:bodyPr>
            <a:spAutoFit/>
          </a:bodyPr>
          <a:lstStyle/>
          <a:p>
            <a:pPr algn="just"/>
            <a:r>
              <a:rPr lang="en-AU" sz="2000" dirty="0">
                <a:latin typeface="+mj-lt"/>
                <a:cs typeface="Estrangelo Edessa" panose="03080600000000000000" pitchFamily="66" charset="0"/>
              </a:rPr>
              <a:t>‘</a:t>
            </a:r>
            <a:r>
              <a:rPr lang="en-AU" sz="2000" dirty="0" err="1">
                <a:latin typeface="+mj-lt"/>
                <a:cs typeface="Estrangelo Edessa" panose="03080600000000000000" pitchFamily="66" charset="0"/>
              </a:rPr>
              <a:t>TagCrowd</a:t>
            </a:r>
            <a:r>
              <a:rPr lang="en-AU" sz="2000" dirty="0">
                <a:latin typeface="+mj-lt"/>
                <a:cs typeface="Estrangelo Edessa" panose="03080600000000000000" pitchFamily="66" charset="0"/>
              </a:rPr>
              <a:t>’ was used to find the most frequently appeared words in each horoscope. </a:t>
            </a:r>
          </a:p>
        </p:txBody>
      </p:sp>
      <p:pic>
        <p:nvPicPr>
          <p:cNvPr id="3" name="Picture 2"/>
          <p:cNvPicPr>
            <a:picLocks noChangeAspect="1"/>
          </p:cNvPicPr>
          <p:nvPr/>
        </p:nvPicPr>
        <p:blipFill>
          <a:blip r:embed="rId3" cstate="print"/>
          <a:stretch>
            <a:fillRect/>
          </a:stretch>
        </p:blipFill>
        <p:spPr>
          <a:xfrm>
            <a:off x="3228666" y="1988840"/>
            <a:ext cx="5850708" cy="2880000"/>
          </a:xfrm>
          <a:prstGeom prst="rect">
            <a:avLst/>
          </a:prstGeom>
        </p:spPr>
      </p:pic>
    </p:spTree>
    <p:extLst>
      <p:ext uri="{BB962C8B-B14F-4D97-AF65-F5344CB8AC3E}">
        <p14:creationId xmlns:p14="http://schemas.microsoft.com/office/powerpoint/2010/main" val="49196249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528" y="260648"/>
            <a:ext cx="8496944" cy="1143000"/>
          </a:xfrm>
        </p:spPr>
        <p:txBody>
          <a:bodyPr>
            <a:noAutofit/>
          </a:bodyPr>
          <a:lstStyle/>
          <a:p>
            <a:pPr algn="ctr"/>
            <a:r>
              <a:rPr lang="en-AU" dirty="0">
                <a:latin typeface="Worldly Black" pitchFamily="2" charset="0"/>
              </a:rPr>
              <a:t>understanding</a:t>
            </a:r>
          </a:p>
        </p:txBody>
      </p:sp>
      <p:sp>
        <p:nvSpPr>
          <p:cNvPr id="5" name="Rectangle 4"/>
          <p:cNvSpPr/>
          <p:nvPr/>
        </p:nvSpPr>
        <p:spPr>
          <a:xfrm>
            <a:off x="3809999" y="5085185"/>
            <a:ext cx="4572000" cy="1015663"/>
          </a:xfrm>
          <a:prstGeom prst="rect">
            <a:avLst/>
          </a:prstGeom>
        </p:spPr>
        <p:txBody>
          <a:bodyPr>
            <a:spAutoFit/>
          </a:bodyPr>
          <a:lstStyle/>
          <a:p>
            <a:pPr algn="just"/>
            <a:r>
              <a:rPr lang="en-AU" sz="2000" dirty="0">
                <a:latin typeface="+mj-lt"/>
                <a:cs typeface="Estrangelo Edessa" panose="03080600000000000000" pitchFamily="66" charset="0"/>
              </a:rPr>
              <a:t>Qualifiers such as ‘someone’, ‘really’, ‘quite’ were stripped out and they redone the analysis.</a:t>
            </a:r>
          </a:p>
        </p:txBody>
      </p:sp>
      <p:pic>
        <p:nvPicPr>
          <p:cNvPr id="4" name="Picture 3"/>
          <p:cNvPicPr>
            <a:picLocks noChangeAspect="1"/>
          </p:cNvPicPr>
          <p:nvPr/>
        </p:nvPicPr>
        <p:blipFill>
          <a:blip r:embed="rId3" cstate="print"/>
          <a:stretch>
            <a:fillRect/>
          </a:stretch>
        </p:blipFill>
        <p:spPr>
          <a:xfrm>
            <a:off x="2263500" y="2060848"/>
            <a:ext cx="7664999" cy="2880000"/>
          </a:xfrm>
          <a:prstGeom prst="rect">
            <a:avLst/>
          </a:prstGeom>
        </p:spPr>
      </p:pic>
    </p:spTree>
    <p:extLst>
      <p:ext uri="{BB962C8B-B14F-4D97-AF65-F5344CB8AC3E}">
        <p14:creationId xmlns:p14="http://schemas.microsoft.com/office/powerpoint/2010/main" val="23895656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528" y="260648"/>
            <a:ext cx="8496944" cy="1143000"/>
          </a:xfrm>
        </p:spPr>
        <p:txBody>
          <a:bodyPr>
            <a:noAutofit/>
          </a:bodyPr>
          <a:lstStyle/>
          <a:p>
            <a:pPr algn="ctr"/>
            <a:r>
              <a:rPr lang="en-AU" dirty="0">
                <a:latin typeface="Worldly Black" pitchFamily="2" charset="0"/>
              </a:rPr>
              <a:t>understanding</a:t>
            </a:r>
          </a:p>
        </p:txBody>
      </p:sp>
      <p:sp>
        <p:nvSpPr>
          <p:cNvPr id="7" name="TextBox 6"/>
          <p:cNvSpPr txBox="1"/>
          <p:nvPr/>
        </p:nvSpPr>
        <p:spPr>
          <a:xfrm>
            <a:off x="3575720" y="1772816"/>
            <a:ext cx="3456384" cy="400110"/>
          </a:xfrm>
          <a:prstGeom prst="rect">
            <a:avLst/>
          </a:prstGeom>
          <a:noFill/>
        </p:spPr>
        <p:txBody>
          <a:bodyPr wrap="square" rtlCol="0">
            <a:spAutoFit/>
          </a:bodyPr>
          <a:lstStyle/>
          <a:p>
            <a:pPr algn="ctr"/>
            <a:r>
              <a:rPr lang="en-AU" sz="2000" dirty="0">
                <a:latin typeface="+mj-lt"/>
                <a:cs typeface="Estrangelo Edessa" panose="03080600000000000000" pitchFamily="66" charset="0"/>
              </a:rPr>
              <a:t>Common words loosely filtered</a:t>
            </a:r>
          </a:p>
        </p:txBody>
      </p:sp>
      <p:sp>
        <p:nvSpPr>
          <p:cNvPr id="8" name="TextBox 7"/>
          <p:cNvSpPr txBox="1"/>
          <p:nvPr/>
        </p:nvSpPr>
        <p:spPr>
          <a:xfrm>
            <a:off x="6964569" y="1772816"/>
            <a:ext cx="3456384" cy="400110"/>
          </a:xfrm>
          <a:prstGeom prst="rect">
            <a:avLst/>
          </a:prstGeom>
          <a:noFill/>
        </p:spPr>
        <p:txBody>
          <a:bodyPr wrap="square" rtlCol="0">
            <a:spAutoFit/>
          </a:bodyPr>
          <a:lstStyle/>
          <a:p>
            <a:pPr algn="ctr"/>
            <a:r>
              <a:rPr lang="en-AU" sz="2000" dirty="0">
                <a:latin typeface="+mj-lt"/>
                <a:cs typeface="Estrangelo Edessa" panose="03080600000000000000" pitchFamily="66" charset="0"/>
              </a:rPr>
              <a:t>Common words tightly filtered</a:t>
            </a:r>
          </a:p>
        </p:txBody>
      </p:sp>
      <p:pic>
        <p:nvPicPr>
          <p:cNvPr id="9" name="Picture 8"/>
          <p:cNvPicPr>
            <a:picLocks noChangeAspect="1"/>
          </p:cNvPicPr>
          <p:nvPr/>
        </p:nvPicPr>
        <p:blipFill>
          <a:blip r:embed="rId3" cstate="print"/>
          <a:stretch>
            <a:fillRect/>
          </a:stretch>
        </p:blipFill>
        <p:spPr>
          <a:xfrm>
            <a:off x="1652623" y="2172927"/>
            <a:ext cx="8886754" cy="4650735"/>
          </a:xfrm>
          <a:prstGeom prst="rect">
            <a:avLst/>
          </a:prstGeom>
        </p:spPr>
      </p:pic>
    </p:spTree>
    <p:extLst>
      <p:ext uri="{BB962C8B-B14F-4D97-AF65-F5344CB8AC3E}">
        <p14:creationId xmlns:p14="http://schemas.microsoft.com/office/powerpoint/2010/main" val="15708886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528" y="260648"/>
            <a:ext cx="8496944" cy="1143000"/>
          </a:xfrm>
        </p:spPr>
        <p:txBody>
          <a:bodyPr>
            <a:noAutofit/>
          </a:bodyPr>
          <a:lstStyle/>
          <a:p>
            <a:pPr algn="ctr"/>
            <a:r>
              <a:rPr lang="en-AU" dirty="0">
                <a:latin typeface="Worldly Black" pitchFamily="2" charset="0"/>
              </a:rPr>
              <a:t>Visualising</a:t>
            </a:r>
          </a:p>
        </p:txBody>
      </p:sp>
      <p:pic>
        <p:nvPicPr>
          <p:cNvPr id="3" name="Picture 2"/>
          <p:cNvPicPr>
            <a:picLocks noChangeAspect="1"/>
          </p:cNvPicPr>
          <p:nvPr/>
        </p:nvPicPr>
        <p:blipFill>
          <a:blip r:embed="rId3" cstate="print"/>
          <a:stretch>
            <a:fillRect/>
          </a:stretch>
        </p:blipFill>
        <p:spPr>
          <a:xfrm>
            <a:off x="2364207" y="1700808"/>
            <a:ext cx="7463587" cy="5157192"/>
          </a:xfrm>
          <a:prstGeom prst="rect">
            <a:avLst/>
          </a:prstGeom>
        </p:spPr>
      </p:pic>
    </p:spTree>
    <p:extLst>
      <p:ext uri="{BB962C8B-B14F-4D97-AF65-F5344CB8AC3E}">
        <p14:creationId xmlns:p14="http://schemas.microsoft.com/office/powerpoint/2010/main" val="22541722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1305" y="191896"/>
            <a:ext cx="8496944" cy="1143000"/>
          </a:xfrm>
        </p:spPr>
        <p:txBody>
          <a:bodyPr>
            <a:normAutofit/>
          </a:bodyPr>
          <a:lstStyle/>
          <a:p>
            <a:pPr algn="ctr"/>
            <a:r>
              <a:rPr lang="en-AU" dirty="0">
                <a:latin typeface="Worldly Black" pitchFamily="2" charset="0"/>
              </a:rPr>
              <a:t>Topic Modelling</a:t>
            </a:r>
          </a:p>
        </p:txBody>
      </p:sp>
      <p:sp>
        <p:nvSpPr>
          <p:cNvPr id="15" name="Content Placeholder 2"/>
          <p:cNvSpPr txBox="1">
            <a:spLocks/>
          </p:cNvSpPr>
          <p:nvPr/>
        </p:nvSpPr>
        <p:spPr>
          <a:xfrm>
            <a:off x="2667000" y="2133600"/>
            <a:ext cx="8424936" cy="4599709"/>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just">
              <a:lnSpc>
                <a:spcPct val="100000"/>
              </a:lnSpc>
              <a:buNone/>
            </a:pPr>
            <a:r>
              <a:rPr lang="en-AU" sz="2200" dirty="0">
                <a:latin typeface="+mj-lt"/>
                <a:cs typeface="Estrangelo Edessa" panose="03080600000000000000" pitchFamily="66" charset="0"/>
              </a:rPr>
              <a:t>Topic modelling is used to sift through large bodies of captured text to detect </a:t>
            </a:r>
            <a:r>
              <a:rPr lang="en-AU" sz="2200" b="1" dirty="0">
                <a:effectLst>
                  <a:outerShdw blurRad="38100" dist="38100" dir="2700000" algn="tl">
                    <a:srgbClr val="000000">
                      <a:alpha val="43137"/>
                    </a:srgbClr>
                  </a:outerShdw>
                </a:effectLst>
                <a:latin typeface="+mj-lt"/>
                <a:cs typeface="Estrangelo Edessa" panose="03080600000000000000" pitchFamily="66" charset="0"/>
              </a:rPr>
              <a:t>dominant themes </a:t>
            </a:r>
            <a:r>
              <a:rPr lang="en-AU" sz="2200" dirty="0">
                <a:latin typeface="+mj-lt"/>
                <a:cs typeface="Estrangelo Edessa" panose="03080600000000000000" pitchFamily="66" charset="0"/>
              </a:rPr>
              <a:t>or </a:t>
            </a:r>
            <a:r>
              <a:rPr lang="en-AU" sz="2200" b="1" dirty="0">
                <a:effectLst>
                  <a:outerShdw blurRad="38100" dist="38100" dir="2700000" algn="tl">
                    <a:srgbClr val="000000">
                      <a:alpha val="43137"/>
                    </a:srgbClr>
                  </a:outerShdw>
                </a:effectLst>
                <a:latin typeface="+mj-lt"/>
                <a:cs typeface="Estrangelo Edessa" panose="03080600000000000000" pitchFamily="66" charset="0"/>
              </a:rPr>
              <a:t>topics</a:t>
            </a:r>
            <a:r>
              <a:rPr lang="en-AU" sz="2200" dirty="0">
                <a:latin typeface="+mj-lt"/>
                <a:cs typeface="Estrangelo Edessa" panose="03080600000000000000" pitchFamily="66" charset="0"/>
              </a:rPr>
              <a:t>.</a:t>
            </a:r>
          </a:p>
          <a:p>
            <a:pPr marL="0" lvl="1" indent="0" algn="just">
              <a:lnSpc>
                <a:spcPct val="100000"/>
              </a:lnSpc>
              <a:buNone/>
            </a:pPr>
            <a:endParaRPr lang="en-AU" sz="2200" dirty="0">
              <a:latin typeface="+mj-lt"/>
              <a:cs typeface="Estrangelo Edessa" panose="03080600000000000000" pitchFamily="66" charset="0"/>
            </a:endParaRPr>
          </a:p>
          <a:p>
            <a:pPr marL="0" lvl="1" indent="0" algn="just">
              <a:lnSpc>
                <a:spcPct val="100000"/>
              </a:lnSpc>
              <a:buNone/>
            </a:pPr>
            <a:r>
              <a:rPr lang="en-AU" sz="2200" dirty="0">
                <a:latin typeface="+mj-lt"/>
                <a:cs typeface="Estrangelo Edessa" panose="03080600000000000000" pitchFamily="66" charset="0"/>
              </a:rPr>
              <a:t>Themes can be used to provide consistent </a:t>
            </a:r>
            <a:r>
              <a:rPr lang="en-AU" sz="2200" b="1" dirty="0">
                <a:effectLst>
                  <a:outerShdw blurRad="38100" dist="38100" dir="2700000" algn="tl">
                    <a:srgbClr val="000000">
                      <a:alpha val="43137"/>
                    </a:srgbClr>
                  </a:outerShdw>
                </a:effectLst>
                <a:latin typeface="+mj-lt"/>
                <a:cs typeface="Estrangelo Edessa" panose="03080600000000000000" pitchFamily="66" charset="0"/>
              </a:rPr>
              <a:t>labels</a:t>
            </a:r>
            <a:r>
              <a:rPr lang="en-AU" sz="2200" dirty="0">
                <a:effectLst>
                  <a:outerShdw blurRad="38100" dist="38100" dir="2700000" algn="tl">
                    <a:srgbClr val="000000">
                      <a:alpha val="43137"/>
                    </a:srgbClr>
                  </a:outerShdw>
                </a:effectLst>
                <a:latin typeface="+mj-lt"/>
                <a:cs typeface="Estrangelo Edessa" panose="03080600000000000000" pitchFamily="66" charset="0"/>
              </a:rPr>
              <a:t> </a:t>
            </a:r>
            <a:r>
              <a:rPr lang="en-AU" sz="2200" dirty="0">
                <a:latin typeface="+mj-lt"/>
                <a:cs typeface="Estrangelo Edessa" panose="03080600000000000000" pitchFamily="66" charset="0"/>
              </a:rPr>
              <a:t>to explore the text collection or to feed other analytical tasks (such as discovering user interests).</a:t>
            </a:r>
          </a:p>
        </p:txBody>
      </p:sp>
    </p:spTree>
    <p:extLst>
      <p:ext uri="{BB962C8B-B14F-4D97-AF65-F5344CB8AC3E}">
        <p14:creationId xmlns:p14="http://schemas.microsoft.com/office/powerpoint/2010/main" val="1525484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Own Covid-19 Twitter data research</a:t>
            </a:r>
            <a:endParaRPr lang="en-AU" dirty="0"/>
          </a:p>
        </p:txBody>
      </p:sp>
      <p:sp>
        <p:nvSpPr>
          <p:cNvPr id="3" name="Text Placeholder 2"/>
          <p:cNvSpPr>
            <a:spLocks noGrp="1"/>
          </p:cNvSpPr>
          <p:nvPr>
            <p:ph type="body" idx="1"/>
          </p:nvPr>
        </p:nvSpPr>
        <p:spPr/>
        <p:txBody>
          <a:bodyPr/>
          <a:lstStyle/>
          <a:p>
            <a:endParaRPr lang="en-AU"/>
          </a:p>
        </p:txBody>
      </p:sp>
      <p:sp>
        <p:nvSpPr>
          <p:cNvPr id="4" name="Footer Placeholder 3"/>
          <p:cNvSpPr>
            <a:spLocks noGrp="1"/>
          </p:cNvSpPr>
          <p:nvPr>
            <p:ph type="ftr" sz="quarter" idx="5"/>
          </p:nvPr>
        </p:nvSpPr>
        <p:spPr/>
        <p:txBody>
          <a:bodyPr/>
          <a:lstStyle/>
          <a:p>
            <a:endParaRPr lang="en-AU"/>
          </a:p>
        </p:txBody>
      </p:sp>
      <p:sp>
        <p:nvSpPr>
          <p:cNvPr id="5" name="Slide Number Placeholder 4"/>
          <p:cNvSpPr>
            <a:spLocks noGrp="1"/>
          </p:cNvSpPr>
          <p:nvPr>
            <p:ph type="sldNum" sz="quarter" idx="7"/>
          </p:nvPr>
        </p:nvSpPr>
        <p:spPr/>
        <p:txBody>
          <a:bodyPr/>
          <a:lstStyle/>
          <a:p>
            <a:fld id="{B6F15528-21DE-4FAA-801E-634DDDAF4B2B}" type="slidenum">
              <a:rPr lang="en-AU" smtClean="0"/>
              <a:t>35</a:t>
            </a:fld>
            <a:endParaRPr lang="en-AU"/>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8846" y="1230122"/>
            <a:ext cx="7534222" cy="5680470"/>
          </a:xfrm>
          <a:prstGeom prst="rect">
            <a:avLst/>
          </a:prstGeom>
        </p:spPr>
      </p:pic>
    </p:spTree>
    <p:extLst>
      <p:ext uri="{BB962C8B-B14F-4D97-AF65-F5344CB8AC3E}">
        <p14:creationId xmlns:p14="http://schemas.microsoft.com/office/powerpoint/2010/main" val="30492931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0673" y="274398"/>
            <a:ext cx="8496944" cy="1143000"/>
          </a:xfrm>
        </p:spPr>
        <p:txBody>
          <a:bodyPr>
            <a:normAutofit/>
          </a:bodyPr>
          <a:lstStyle/>
          <a:p>
            <a:pPr algn="ctr"/>
            <a:r>
              <a:rPr lang="en-AU" dirty="0">
                <a:latin typeface="Worldly Black" pitchFamily="2" charset="0"/>
              </a:rPr>
              <a:t>Social Network Analysis</a:t>
            </a:r>
          </a:p>
        </p:txBody>
      </p:sp>
      <p:sp>
        <p:nvSpPr>
          <p:cNvPr id="15" name="Content Placeholder 2"/>
          <p:cNvSpPr txBox="1">
            <a:spLocks/>
          </p:cNvSpPr>
          <p:nvPr/>
        </p:nvSpPr>
        <p:spPr>
          <a:xfrm>
            <a:off x="798095" y="1559521"/>
            <a:ext cx="8424936" cy="4599709"/>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just">
              <a:lnSpc>
                <a:spcPct val="100000"/>
              </a:lnSpc>
              <a:buNone/>
            </a:pPr>
            <a:r>
              <a:rPr lang="en-AU" sz="2200" dirty="0">
                <a:latin typeface="+mj-lt"/>
                <a:cs typeface="Estrangelo Edessa" panose="03080600000000000000" pitchFamily="66" charset="0"/>
              </a:rPr>
              <a:t>Social network analysis is used on a social network graph to understand its </a:t>
            </a:r>
            <a:r>
              <a:rPr lang="en-AU" sz="2200" b="1" dirty="0">
                <a:effectLst>
                  <a:outerShdw blurRad="38100" dist="38100" dir="2700000" algn="tl">
                    <a:srgbClr val="000000">
                      <a:alpha val="43137"/>
                    </a:srgbClr>
                  </a:outerShdw>
                </a:effectLst>
                <a:latin typeface="+mj-lt"/>
                <a:cs typeface="Estrangelo Edessa" panose="03080600000000000000" pitchFamily="66" charset="0"/>
              </a:rPr>
              <a:t>underlying structure</a:t>
            </a:r>
            <a:r>
              <a:rPr lang="en-AU" sz="2200" dirty="0">
                <a:latin typeface="+mj-lt"/>
                <a:cs typeface="Estrangelo Edessa" panose="03080600000000000000" pitchFamily="66" charset="0"/>
              </a:rPr>
              <a:t>, </a:t>
            </a:r>
            <a:r>
              <a:rPr lang="en-AU" sz="2200" b="1" dirty="0">
                <a:effectLst>
                  <a:outerShdw blurRad="38100" dist="38100" dir="2700000" algn="tl">
                    <a:srgbClr val="000000">
                      <a:alpha val="43137"/>
                    </a:srgbClr>
                  </a:outerShdw>
                </a:effectLst>
                <a:latin typeface="+mj-lt"/>
                <a:cs typeface="Estrangelo Edessa" panose="03080600000000000000" pitchFamily="66" charset="0"/>
              </a:rPr>
              <a:t>connections</a:t>
            </a:r>
            <a:r>
              <a:rPr lang="en-AU" sz="2200" dirty="0">
                <a:latin typeface="+mj-lt"/>
                <a:cs typeface="Estrangelo Edessa" panose="03080600000000000000" pitchFamily="66" charset="0"/>
              </a:rPr>
              <a:t>, and </a:t>
            </a:r>
            <a:r>
              <a:rPr lang="en-AU" sz="2200" b="1" dirty="0">
                <a:effectLst>
                  <a:outerShdw blurRad="38100" dist="38100" dir="2700000" algn="tl">
                    <a:srgbClr val="000000">
                      <a:alpha val="43137"/>
                    </a:srgbClr>
                  </a:outerShdw>
                </a:effectLst>
                <a:latin typeface="+mj-lt"/>
                <a:cs typeface="Estrangelo Edessa" panose="03080600000000000000" pitchFamily="66" charset="0"/>
              </a:rPr>
              <a:t>theoretical properties</a:t>
            </a:r>
            <a:r>
              <a:rPr lang="en-AU" sz="2200" dirty="0">
                <a:latin typeface="+mj-lt"/>
                <a:cs typeface="Estrangelo Edessa" panose="03080600000000000000" pitchFamily="66" charset="0"/>
              </a:rPr>
              <a:t>, as well as to identify the relative importance of different nodes within the network.</a:t>
            </a:r>
          </a:p>
          <a:p>
            <a:pPr marL="0" lvl="1" indent="0" algn="just">
              <a:lnSpc>
                <a:spcPct val="100000"/>
              </a:lnSpc>
              <a:buNone/>
            </a:pPr>
            <a:endParaRPr lang="en-AU" sz="1000" dirty="0">
              <a:latin typeface="+mj-lt"/>
              <a:cs typeface="Estrangelo Edessa" panose="03080600000000000000" pitchFamily="66" charset="0"/>
            </a:endParaRPr>
          </a:p>
          <a:p>
            <a:pPr marL="0" lvl="1" indent="0" algn="just">
              <a:lnSpc>
                <a:spcPct val="100000"/>
              </a:lnSpc>
              <a:buNone/>
            </a:pPr>
            <a:r>
              <a:rPr lang="en-AU" sz="2200" dirty="0">
                <a:latin typeface="+mj-lt"/>
                <a:cs typeface="Estrangelo Edessa" panose="03080600000000000000" pitchFamily="66" charset="0"/>
              </a:rPr>
              <a:t>Key applications of Social Network Analysis include:</a:t>
            </a:r>
          </a:p>
          <a:p>
            <a:pPr marL="0" lvl="1" indent="0" algn="just">
              <a:lnSpc>
                <a:spcPct val="100000"/>
              </a:lnSpc>
              <a:buNone/>
            </a:pPr>
            <a:endParaRPr lang="en-AU" sz="1000" dirty="0">
              <a:latin typeface="+mj-lt"/>
              <a:cs typeface="Estrangelo Edessa" panose="03080600000000000000" pitchFamily="66" charset="0"/>
            </a:endParaRPr>
          </a:p>
          <a:p>
            <a:pPr marL="342900" lvl="1" indent="-342900" algn="just">
              <a:lnSpc>
                <a:spcPct val="100000"/>
              </a:lnSpc>
              <a:buFont typeface="Estrangelo Edessa" panose="03080600000000000000" pitchFamily="66" charset="0"/>
              <a:buChar char="–"/>
            </a:pPr>
            <a:r>
              <a:rPr lang="en-AU" sz="2000" dirty="0">
                <a:latin typeface="+mj-lt"/>
                <a:cs typeface="Estrangelo Edessa" panose="03080600000000000000" pitchFamily="66" charset="0"/>
              </a:rPr>
              <a:t>Identifying </a:t>
            </a:r>
            <a:r>
              <a:rPr lang="en-AU" sz="2000" b="1" dirty="0">
                <a:effectLst>
                  <a:outerShdw blurRad="38100" dist="38100" dir="2700000" algn="tl">
                    <a:srgbClr val="000000">
                      <a:alpha val="43137"/>
                    </a:srgbClr>
                  </a:outerShdw>
                </a:effectLst>
                <a:latin typeface="+mj-lt"/>
                <a:cs typeface="Estrangelo Edessa" panose="03080600000000000000" pitchFamily="66" charset="0"/>
              </a:rPr>
              <a:t>key influencers </a:t>
            </a:r>
            <a:r>
              <a:rPr lang="en-AU" sz="2000" dirty="0">
                <a:latin typeface="+mj-lt"/>
                <a:cs typeface="Estrangelo Edessa" panose="03080600000000000000" pitchFamily="66" charset="0"/>
              </a:rPr>
              <a:t>in viral marketing campaigns on social media</a:t>
            </a:r>
          </a:p>
          <a:p>
            <a:pPr marL="342900" lvl="1" indent="-342900" algn="just">
              <a:lnSpc>
                <a:spcPct val="100000"/>
              </a:lnSpc>
              <a:buFont typeface="Estrangelo Edessa" panose="03080600000000000000" pitchFamily="66" charset="0"/>
              <a:buChar char="–"/>
            </a:pPr>
            <a:r>
              <a:rPr lang="en-AU" sz="2000" dirty="0">
                <a:latin typeface="+mj-lt"/>
                <a:cs typeface="Estrangelo Edessa" panose="03080600000000000000" pitchFamily="66" charset="0"/>
              </a:rPr>
              <a:t>detecting </a:t>
            </a:r>
            <a:r>
              <a:rPr lang="en-AU" sz="2000" b="1" dirty="0">
                <a:effectLst>
                  <a:outerShdw blurRad="38100" dist="38100" dir="2700000" algn="tl">
                    <a:srgbClr val="000000">
                      <a:alpha val="43137"/>
                    </a:srgbClr>
                  </a:outerShdw>
                </a:effectLst>
                <a:latin typeface="+mj-lt"/>
                <a:cs typeface="Estrangelo Edessa" panose="03080600000000000000" pitchFamily="66" charset="0"/>
              </a:rPr>
              <a:t>sub-communities </a:t>
            </a:r>
            <a:r>
              <a:rPr lang="en-AU" sz="2000" dirty="0">
                <a:latin typeface="+mj-lt"/>
                <a:cs typeface="Estrangelo Edessa" panose="03080600000000000000" pitchFamily="66" charset="0"/>
              </a:rPr>
              <a:t>within a larger online community</a:t>
            </a:r>
          </a:p>
          <a:p>
            <a:pPr marL="342900" lvl="1" indent="-342900" algn="just">
              <a:lnSpc>
                <a:spcPct val="100000"/>
              </a:lnSpc>
              <a:buFont typeface="Estrangelo Edessa" panose="03080600000000000000" pitchFamily="66" charset="0"/>
              <a:buChar char="–"/>
            </a:pPr>
            <a:r>
              <a:rPr lang="en-AU" sz="2000" b="1" dirty="0">
                <a:effectLst>
                  <a:outerShdw blurRad="38100" dist="38100" dir="2700000" algn="tl">
                    <a:srgbClr val="000000">
                      <a:alpha val="43137"/>
                    </a:srgbClr>
                  </a:outerShdw>
                </a:effectLst>
                <a:latin typeface="+mj-lt"/>
                <a:cs typeface="Estrangelo Edessa" panose="03080600000000000000" pitchFamily="66" charset="0"/>
              </a:rPr>
              <a:t>Predictive modelling </a:t>
            </a:r>
            <a:r>
              <a:rPr lang="en-AU" sz="2000" dirty="0">
                <a:latin typeface="+mj-lt"/>
                <a:cs typeface="Estrangelo Edessa" panose="03080600000000000000" pitchFamily="66" charset="0"/>
              </a:rPr>
              <a:t>(identifying consumers assumed most likely to buy a particular product).</a:t>
            </a:r>
          </a:p>
        </p:txBody>
      </p:sp>
    </p:spTree>
    <p:extLst>
      <p:ext uri="{BB962C8B-B14F-4D97-AF65-F5344CB8AC3E}">
        <p14:creationId xmlns:p14="http://schemas.microsoft.com/office/powerpoint/2010/main" val="39792387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528" y="260648"/>
            <a:ext cx="8496944" cy="1143000"/>
          </a:xfrm>
        </p:spPr>
        <p:txBody>
          <a:bodyPr>
            <a:normAutofit/>
          </a:bodyPr>
          <a:lstStyle/>
          <a:p>
            <a:pPr algn="ctr"/>
            <a:r>
              <a:rPr lang="en-AU" dirty="0">
                <a:latin typeface="Worldly Black" pitchFamily="2" charset="0"/>
              </a:rPr>
              <a:t>Social Network Analysis</a:t>
            </a:r>
            <a:br>
              <a:rPr lang="en-AU" dirty="0">
                <a:latin typeface="Worldly Black" pitchFamily="2" charset="0"/>
              </a:rPr>
            </a:br>
            <a:r>
              <a:rPr lang="en-AU" sz="2800" dirty="0">
                <a:latin typeface="Worldly Black" pitchFamily="2" charset="0"/>
              </a:rPr>
              <a:t>Example</a:t>
            </a:r>
            <a:endParaRPr lang="en-AU" dirty="0">
              <a:latin typeface="Worldly Black" pitchFamily="2" charset="0"/>
            </a:endParaRPr>
          </a:p>
        </p:txBody>
      </p:sp>
      <p:sp>
        <p:nvSpPr>
          <p:cNvPr id="4" name="Rectangle 3"/>
          <p:cNvSpPr/>
          <p:nvPr/>
        </p:nvSpPr>
        <p:spPr>
          <a:xfrm>
            <a:off x="4870889" y="6429982"/>
            <a:ext cx="2514343" cy="369332"/>
          </a:xfrm>
          <a:prstGeom prst="rect">
            <a:avLst/>
          </a:prstGeom>
        </p:spPr>
        <p:txBody>
          <a:bodyPr wrap="none">
            <a:spAutoFit/>
          </a:bodyPr>
          <a:lstStyle/>
          <a:p>
            <a:pPr algn="ctr"/>
            <a:r>
              <a:rPr lang="en-AU" b="1" dirty="0">
                <a:latin typeface="Estrangelo Edessa" panose="03080600000000000000" pitchFamily="66" charset="0"/>
                <a:cs typeface="Estrangelo Edessa" panose="03080600000000000000" pitchFamily="66" charset="0"/>
                <a:hlinkClick r:id="rId3"/>
              </a:rPr>
              <a:t>http://goo.gl/cbTA2w</a:t>
            </a:r>
            <a:r>
              <a:rPr lang="en-AU" b="1" dirty="0">
                <a:latin typeface="Estrangelo Edessa" panose="03080600000000000000" pitchFamily="66" charset="0"/>
                <a:cs typeface="Estrangelo Edessa" panose="03080600000000000000" pitchFamily="66" charset="0"/>
              </a:rPr>
              <a:t> </a:t>
            </a:r>
          </a:p>
        </p:txBody>
      </p:sp>
      <p:pic>
        <p:nvPicPr>
          <p:cNvPr id="5" name="Picture 4"/>
          <p:cNvPicPr>
            <a:picLocks noChangeAspect="1"/>
          </p:cNvPicPr>
          <p:nvPr/>
        </p:nvPicPr>
        <p:blipFill>
          <a:blip r:embed="rId4"/>
          <a:stretch>
            <a:fillRect/>
          </a:stretch>
        </p:blipFill>
        <p:spPr>
          <a:xfrm>
            <a:off x="2663411" y="1600200"/>
            <a:ext cx="8966614" cy="4839721"/>
          </a:xfrm>
          <a:prstGeom prst="rect">
            <a:avLst/>
          </a:prstGeom>
        </p:spPr>
      </p:pic>
    </p:spTree>
    <p:extLst>
      <p:ext uri="{BB962C8B-B14F-4D97-AF65-F5344CB8AC3E}">
        <p14:creationId xmlns:p14="http://schemas.microsoft.com/office/powerpoint/2010/main" val="36991727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3272" y="325448"/>
            <a:ext cx="8496944" cy="1143000"/>
          </a:xfrm>
        </p:spPr>
        <p:txBody>
          <a:bodyPr>
            <a:normAutofit/>
          </a:bodyPr>
          <a:lstStyle/>
          <a:p>
            <a:pPr algn="ctr"/>
            <a:r>
              <a:rPr lang="en-AU" dirty="0">
                <a:latin typeface="Worldly Black" pitchFamily="2" charset="0"/>
              </a:rPr>
              <a:t>Trend Analysis</a:t>
            </a:r>
          </a:p>
        </p:txBody>
      </p:sp>
      <p:sp>
        <p:nvSpPr>
          <p:cNvPr id="15" name="Content Placeholder 2"/>
          <p:cNvSpPr txBox="1">
            <a:spLocks/>
          </p:cNvSpPr>
          <p:nvPr/>
        </p:nvSpPr>
        <p:spPr>
          <a:xfrm>
            <a:off x="888618" y="1617961"/>
            <a:ext cx="8424936" cy="4599709"/>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just">
              <a:lnSpc>
                <a:spcPct val="100000"/>
              </a:lnSpc>
              <a:buNone/>
            </a:pPr>
            <a:r>
              <a:rPr lang="en-AU" sz="2200" dirty="0">
                <a:latin typeface="+mj-lt"/>
                <a:cs typeface="Estrangelo Edessa" panose="03080600000000000000" pitchFamily="66" charset="0"/>
              </a:rPr>
              <a:t>Trend analysis is used to </a:t>
            </a:r>
            <a:r>
              <a:rPr lang="en-AU" sz="2200" b="1" dirty="0">
                <a:effectLst>
                  <a:outerShdw blurRad="38100" dist="38100" dir="2700000" algn="tl">
                    <a:srgbClr val="000000">
                      <a:alpha val="43137"/>
                    </a:srgbClr>
                  </a:outerShdw>
                </a:effectLst>
                <a:latin typeface="+mj-lt"/>
                <a:cs typeface="Estrangelo Edessa" panose="03080600000000000000" pitchFamily="66" charset="0"/>
              </a:rPr>
              <a:t>predict future outcomes </a:t>
            </a:r>
            <a:r>
              <a:rPr lang="en-AU" sz="2200" dirty="0">
                <a:latin typeface="+mj-lt"/>
                <a:cs typeface="Estrangelo Edessa" panose="03080600000000000000" pitchFamily="66" charset="0"/>
              </a:rPr>
              <a:t>and </a:t>
            </a:r>
            <a:r>
              <a:rPr lang="en-AU" sz="2200" b="1" dirty="0">
                <a:effectLst>
                  <a:outerShdw blurRad="38100" dist="38100" dir="2700000" algn="tl">
                    <a:srgbClr val="000000">
                      <a:alpha val="43137"/>
                    </a:srgbClr>
                  </a:outerShdw>
                </a:effectLst>
                <a:latin typeface="+mj-lt"/>
                <a:cs typeface="Estrangelo Edessa" panose="03080600000000000000" pitchFamily="66" charset="0"/>
              </a:rPr>
              <a:t>behaviours</a:t>
            </a:r>
            <a:r>
              <a:rPr lang="en-AU" sz="2200" dirty="0">
                <a:effectLst>
                  <a:outerShdw blurRad="38100" dist="38100" dir="2700000" algn="tl">
                    <a:srgbClr val="000000">
                      <a:alpha val="43137"/>
                    </a:srgbClr>
                  </a:outerShdw>
                </a:effectLst>
                <a:latin typeface="+mj-lt"/>
                <a:cs typeface="Estrangelo Edessa" panose="03080600000000000000" pitchFamily="66" charset="0"/>
              </a:rPr>
              <a:t> </a:t>
            </a:r>
            <a:r>
              <a:rPr lang="en-AU" sz="2200" dirty="0">
                <a:latin typeface="+mj-lt"/>
                <a:cs typeface="Estrangelo Edessa" panose="03080600000000000000" pitchFamily="66" charset="0"/>
              </a:rPr>
              <a:t>based on historical data collected over time.</a:t>
            </a:r>
          </a:p>
          <a:p>
            <a:pPr marL="0" lvl="1" indent="0" algn="just">
              <a:lnSpc>
                <a:spcPct val="100000"/>
              </a:lnSpc>
              <a:buNone/>
            </a:pPr>
            <a:endParaRPr lang="en-AU" sz="1000" dirty="0">
              <a:latin typeface="+mj-lt"/>
              <a:cs typeface="Estrangelo Edessa" panose="03080600000000000000" pitchFamily="66" charset="0"/>
            </a:endParaRPr>
          </a:p>
          <a:p>
            <a:pPr marL="0" lvl="1" indent="0" algn="just">
              <a:lnSpc>
                <a:spcPct val="100000"/>
              </a:lnSpc>
              <a:buNone/>
            </a:pPr>
            <a:r>
              <a:rPr lang="en-AU" sz="2200" dirty="0">
                <a:latin typeface="+mj-lt"/>
                <a:cs typeface="Estrangelo Edessa" panose="03080600000000000000" pitchFamily="66" charset="0"/>
              </a:rPr>
              <a:t>Trend analysis is based on long-standing statistical methods (such as time-series analysis and regression analysis).</a:t>
            </a:r>
          </a:p>
          <a:p>
            <a:pPr marL="0" lvl="1" indent="0" algn="just">
              <a:lnSpc>
                <a:spcPct val="100000"/>
              </a:lnSpc>
              <a:buNone/>
            </a:pPr>
            <a:endParaRPr lang="en-AU" sz="2200" dirty="0">
              <a:latin typeface="+mj-lt"/>
              <a:cs typeface="Estrangelo Edessa" panose="03080600000000000000" pitchFamily="66" charset="0"/>
            </a:endParaRPr>
          </a:p>
          <a:p>
            <a:pPr marL="0" lvl="1" indent="0" algn="just">
              <a:lnSpc>
                <a:spcPct val="110000"/>
              </a:lnSpc>
              <a:buNone/>
            </a:pPr>
            <a:r>
              <a:rPr lang="en-AU" sz="2000" dirty="0">
                <a:solidFill>
                  <a:schemeClr val="tx2"/>
                </a:solidFill>
                <a:latin typeface="+mj-lt"/>
                <a:cs typeface="Estrangelo Edessa" panose="03080600000000000000" pitchFamily="66" charset="0"/>
              </a:rPr>
              <a:t>Example:</a:t>
            </a:r>
            <a:r>
              <a:rPr lang="en-AU" sz="2000" dirty="0">
                <a:latin typeface="+mj-lt"/>
                <a:cs typeface="Estrangelo Edessa" panose="03080600000000000000" pitchFamily="66" charset="0"/>
              </a:rPr>
              <a:t> IBM Social Media Analysis</a:t>
            </a:r>
          </a:p>
          <a:p>
            <a:pPr marL="990600" lvl="1" indent="0" algn="just">
              <a:lnSpc>
                <a:spcPct val="110000"/>
              </a:lnSpc>
              <a:buNone/>
            </a:pPr>
            <a:r>
              <a:rPr lang="en-AU" sz="2000" dirty="0">
                <a:latin typeface="+mj-lt"/>
                <a:cs typeface="Estrangelo Edessa" panose="03080600000000000000" pitchFamily="66" charset="0"/>
              </a:rPr>
              <a:t>Points to Lower Heels,</a:t>
            </a:r>
          </a:p>
          <a:p>
            <a:pPr marL="990600" lvl="1" indent="0" algn="just">
              <a:lnSpc>
                <a:spcPct val="110000"/>
              </a:lnSpc>
              <a:buNone/>
            </a:pPr>
            <a:r>
              <a:rPr lang="en-AU" sz="2000" dirty="0">
                <a:latin typeface="+mj-lt"/>
                <a:cs typeface="Estrangelo Edessa" panose="03080600000000000000" pitchFamily="66" charset="0"/>
              </a:rPr>
              <a:t>Bucking Economic Trend</a:t>
            </a:r>
          </a:p>
          <a:p>
            <a:pPr marL="0" lvl="1" indent="0" algn="just">
              <a:lnSpc>
                <a:spcPct val="100000"/>
              </a:lnSpc>
              <a:buNone/>
            </a:pPr>
            <a:endParaRPr lang="en-AU" sz="2200" dirty="0">
              <a:latin typeface="+mj-lt"/>
              <a:cs typeface="Estrangelo Edessa" panose="03080600000000000000" pitchFamily="66" charset="0"/>
            </a:endParaRPr>
          </a:p>
        </p:txBody>
      </p:sp>
      <p:pic>
        <p:nvPicPr>
          <p:cNvPr id="4" name="Picture 3"/>
          <p:cNvPicPr>
            <a:picLocks noChangeAspect="1"/>
          </p:cNvPicPr>
          <p:nvPr/>
        </p:nvPicPr>
        <p:blipFill>
          <a:blip r:embed="rId3" cstate="print"/>
          <a:stretch>
            <a:fillRect/>
          </a:stretch>
        </p:blipFill>
        <p:spPr>
          <a:xfrm>
            <a:off x="5340086" y="3861048"/>
            <a:ext cx="5327914" cy="2996952"/>
          </a:xfrm>
          <a:prstGeom prst="rect">
            <a:avLst/>
          </a:prstGeom>
        </p:spPr>
      </p:pic>
    </p:spTree>
    <p:extLst>
      <p:ext uri="{BB962C8B-B14F-4D97-AF65-F5344CB8AC3E}">
        <p14:creationId xmlns:p14="http://schemas.microsoft.com/office/powerpoint/2010/main" val="389552518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1311" y="164395"/>
            <a:ext cx="8496944" cy="1143000"/>
          </a:xfrm>
        </p:spPr>
        <p:txBody>
          <a:bodyPr>
            <a:normAutofit/>
          </a:bodyPr>
          <a:lstStyle/>
          <a:p>
            <a:pPr algn="ctr"/>
            <a:r>
              <a:rPr lang="en-AU" dirty="0">
                <a:latin typeface="Worldly Black" pitchFamily="2" charset="0"/>
              </a:rPr>
              <a:t>Visual Analytics</a:t>
            </a:r>
          </a:p>
        </p:txBody>
      </p:sp>
      <p:sp>
        <p:nvSpPr>
          <p:cNvPr id="15" name="Content Placeholder 2"/>
          <p:cNvSpPr txBox="1">
            <a:spLocks/>
          </p:cNvSpPr>
          <p:nvPr/>
        </p:nvSpPr>
        <p:spPr>
          <a:xfrm>
            <a:off x="2731697" y="1524000"/>
            <a:ext cx="8424936" cy="4887741"/>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just">
              <a:lnSpc>
                <a:spcPct val="100000"/>
              </a:lnSpc>
              <a:buNone/>
            </a:pPr>
            <a:r>
              <a:rPr lang="en-AU" sz="2000" dirty="0">
                <a:latin typeface="+mj-lt"/>
                <a:cs typeface="Estrangelo Edessa" panose="03080600000000000000" pitchFamily="66" charset="0"/>
              </a:rPr>
              <a:t>Visual analytics is “the science of analytical reasoning facilitated by interactive visual interfaces.”</a:t>
            </a:r>
          </a:p>
          <a:p>
            <a:pPr marL="0" lvl="1" indent="0" algn="r">
              <a:lnSpc>
                <a:spcPct val="100000"/>
              </a:lnSpc>
              <a:buNone/>
            </a:pPr>
            <a:r>
              <a:rPr lang="en-AU" sz="1600" dirty="0">
                <a:latin typeface="+mj-lt"/>
                <a:cs typeface="Estrangelo Edessa" panose="03080600000000000000" pitchFamily="66" charset="0"/>
              </a:rPr>
              <a:t>Thomas and Cook (2006)</a:t>
            </a:r>
          </a:p>
          <a:p>
            <a:pPr marL="0" lvl="1" indent="0" algn="just">
              <a:lnSpc>
                <a:spcPct val="100000"/>
              </a:lnSpc>
              <a:buNone/>
            </a:pPr>
            <a:endParaRPr lang="en-AU" sz="1000" dirty="0">
              <a:latin typeface="+mj-lt"/>
              <a:cs typeface="Estrangelo Edessa" panose="03080600000000000000" pitchFamily="66" charset="0"/>
            </a:endParaRPr>
          </a:p>
          <a:p>
            <a:pPr marL="0" lvl="1" indent="0" algn="just">
              <a:lnSpc>
                <a:spcPct val="100000"/>
              </a:lnSpc>
              <a:buNone/>
            </a:pPr>
            <a:r>
              <a:rPr lang="en-AU" sz="2000" dirty="0">
                <a:latin typeface="+mj-lt"/>
                <a:cs typeface="Estrangelo Edessa" panose="03080600000000000000" pitchFamily="66" charset="0"/>
              </a:rPr>
              <a:t>Visual analytics can be understood as a collection of techniques that use </a:t>
            </a:r>
            <a:r>
              <a:rPr lang="en-AU" sz="2000" b="1" dirty="0">
                <a:effectLst>
                  <a:outerShdw blurRad="38100" dist="38100" dir="2700000" algn="tl">
                    <a:srgbClr val="000000">
                      <a:alpha val="43137"/>
                    </a:srgbClr>
                  </a:outerShdw>
                </a:effectLst>
                <a:latin typeface="+mj-lt"/>
                <a:cs typeface="Estrangelo Edessa" panose="03080600000000000000" pitchFamily="66" charset="0"/>
              </a:rPr>
              <a:t>graphical interfaces </a:t>
            </a:r>
            <a:r>
              <a:rPr lang="en-AU" sz="2000" dirty="0">
                <a:latin typeface="+mj-lt"/>
                <a:cs typeface="Estrangelo Edessa" panose="03080600000000000000" pitchFamily="66" charset="0"/>
              </a:rPr>
              <a:t>to </a:t>
            </a:r>
            <a:r>
              <a:rPr lang="en-AU" sz="2000" b="1" dirty="0">
                <a:effectLst>
                  <a:outerShdw blurRad="38100" dist="38100" dir="2700000" algn="tl">
                    <a:srgbClr val="000000">
                      <a:alpha val="43137"/>
                    </a:srgbClr>
                  </a:outerShdw>
                </a:effectLst>
                <a:latin typeface="+mj-lt"/>
                <a:cs typeface="Estrangelo Edessa" panose="03080600000000000000" pitchFamily="66" charset="0"/>
              </a:rPr>
              <a:t>present</a:t>
            </a:r>
            <a:r>
              <a:rPr lang="en-AU" sz="2000" dirty="0">
                <a:effectLst>
                  <a:outerShdw blurRad="38100" dist="38100" dir="2700000" algn="tl">
                    <a:srgbClr val="000000">
                      <a:alpha val="43137"/>
                    </a:srgbClr>
                  </a:outerShdw>
                </a:effectLst>
                <a:latin typeface="+mj-lt"/>
                <a:cs typeface="Estrangelo Edessa" panose="03080600000000000000" pitchFamily="66" charset="0"/>
              </a:rPr>
              <a:t> </a:t>
            </a:r>
            <a:r>
              <a:rPr lang="en-AU" sz="2000" b="1" dirty="0">
                <a:effectLst>
                  <a:outerShdw blurRad="38100" dist="38100" dir="2700000" algn="tl">
                    <a:srgbClr val="000000">
                      <a:alpha val="43137"/>
                    </a:srgbClr>
                  </a:outerShdw>
                </a:effectLst>
                <a:latin typeface="+mj-lt"/>
                <a:cs typeface="Estrangelo Edessa" panose="03080600000000000000" pitchFamily="66" charset="0"/>
              </a:rPr>
              <a:t>summarized</a:t>
            </a:r>
            <a:r>
              <a:rPr lang="en-AU" sz="2000" dirty="0">
                <a:latin typeface="+mj-lt"/>
                <a:cs typeface="Estrangelo Edessa" panose="03080600000000000000" pitchFamily="66" charset="0"/>
              </a:rPr>
              <a:t>, </a:t>
            </a:r>
            <a:r>
              <a:rPr lang="en-AU" sz="2000" b="1" dirty="0">
                <a:effectLst>
                  <a:outerShdw blurRad="38100" dist="38100" dir="2700000" algn="tl">
                    <a:srgbClr val="000000">
                      <a:alpha val="43137"/>
                    </a:srgbClr>
                  </a:outerShdw>
                </a:effectLst>
                <a:latin typeface="+mj-lt"/>
                <a:cs typeface="Estrangelo Edessa" panose="03080600000000000000" pitchFamily="66" charset="0"/>
              </a:rPr>
              <a:t>heterogeneous</a:t>
            </a:r>
            <a:r>
              <a:rPr lang="en-AU" sz="2000" dirty="0">
                <a:latin typeface="+mj-lt"/>
                <a:cs typeface="Estrangelo Edessa" panose="03080600000000000000" pitchFamily="66" charset="0"/>
              </a:rPr>
              <a:t> </a:t>
            </a:r>
            <a:r>
              <a:rPr lang="en-AU" sz="2000" b="1" dirty="0">
                <a:effectLst>
                  <a:outerShdw blurRad="38100" dist="38100" dir="2700000" algn="tl">
                    <a:srgbClr val="000000">
                      <a:alpha val="43137"/>
                    </a:srgbClr>
                  </a:outerShdw>
                </a:effectLst>
                <a:latin typeface="+mj-lt"/>
                <a:cs typeface="Estrangelo Edessa" panose="03080600000000000000" pitchFamily="66" charset="0"/>
              </a:rPr>
              <a:t>information</a:t>
            </a:r>
            <a:r>
              <a:rPr lang="en-AU" sz="2000" dirty="0">
                <a:latin typeface="+mj-lt"/>
                <a:cs typeface="Estrangelo Edessa" panose="03080600000000000000" pitchFamily="66" charset="0"/>
              </a:rPr>
              <a:t> that helps users visually inspect and understand the results of computational processes.</a:t>
            </a:r>
          </a:p>
        </p:txBody>
      </p:sp>
      <p:pic>
        <p:nvPicPr>
          <p:cNvPr id="5" name="Picture 4"/>
          <p:cNvPicPr>
            <a:picLocks noChangeAspect="1"/>
          </p:cNvPicPr>
          <p:nvPr/>
        </p:nvPicPr>
        <p:blipFill>
          <a:blip r:embed="rId3" cstate="print"/>
          <a:stretch>
            <a:fillRect/>
          </a:stretch>
        </p:blipFill>
        <p:spPr>
          <a:xfrm>
            <a:off x="5562600" y="3875384"/>
            <a:ext cx="4459154" cy="2503227"/>
          </a:xfrm>
          <a:prstGeom prst="rect">
            <a:avLst/>
          </a:prstGeom>
        </p:spPr>
      </p:pic>
      <p:sp>
        <p:nvSpPr>
          <p:cNvPr id="6" name="TextBox 5"/>
          <p:cNvSpPr txBox="1"/>
          <p:nvPr/>
        </p:nvSpPr>
        <p:spPr>
          <a:xfrm>
            <a:off x="2708506" y="6207092"/>
            <a:ext cx="2379382" cy="338554"/>
          </a:xfrm>
          <a:prstGeom prst="rect">
            <a:avLst/>
          </a:prstGeom>
          <a:noFill/>
        </p:spPr>
        <p:txBody>
          <a:bodyPr wrap="square" rtlCol="0">
            <a:spAutoFit/>
          </a:bodyPr>
          <a:lstStyle/>
          <a:p>
            <a:pPr algn="ctr"/>
            <a:r>
              <a:rPr lang="en-AU" sz="1600" b="1" dirty="0">
                <a:latin typeface="+mj-lt"/>
                <a:cs typeface="Estrangelo Edessa" panose="03080600000000000000" pitchFamily="66" charset="0"/>
              </a:rPr>
              <a:t>Thomas and Cook (2006)</a:t>
            </a:r>
          </a:p>
        </p:txBody>
      </p:sp>
    </p:spTree>
    <p:extLst>
      <p:ext uri="{BB962C8B-B14F-4D97-AF65-F5344CB8AC3E}">
        <p14:creationId xmlns:p14="http://schemas.microsoft.com/office/powerpoint/2010/main" val="21200247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527" y="312030"/>
            <a:ext cx="7543800" cy="553998"/>
          </a:xfrm>
        </p:spPr>
        <p:txBody>
          <a:bodyPr/>
          <a:lstStyle/>
          <a:p>
            <a:pPr algn="ctr"/>
            <a:r>
              <a:rPr lang="en-AU" dirty="0" smtClean="0">
                <a:latin typeface="Worldly Black" pitchFamily="2" charset="0"/>
              </a:rPr>
              <a:t>Week 8</a:t>
            </a:r>
            <a:endParaRPr lang="en-AU" dirty="0">
              <a:latin typeface="Worldly Black" pitchFamily="2"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321036643"/>
              </p:ext>
            </p:extLst>
          </p:nvPr>
        </p:nvGraphicFramePr>
        <p:xfrm>
          <a:off x="958515" y="1839112"/>
          <a:ext cx="8305800" cy="3581399"/>
        </p:xfrm>
        <a:graphic>
          <a:graphicData uri="http://schemas.openxmlformats.org/drawingml/2006/table">
            <a:tbl>
              <a:tblPr firstRow="1" bandRow="1">
                <a:tableStyleId>{FABFCF23-3B69-468F-B69F-88F6DE6A72F2}</a:tableStyleId>
              </a:tblPr>
              <a:tblGrid>
                <a:gridCol w="23622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983525">
                <a:tc gridSpan="2">
                  <a:txBody>
                    <a:bodyPr/>
                    <a:lstStyle/>
                    <a:p>
                      <a:pPr algn="ctr"/>
                      <a:r>
                        <a:rPr lang="en-US" sz="2400" b="1" kern="1200" dirty="0">
                          <a:solidFill>
                            <a:schemeClr val="bg1"/>
                          </a:solidFill>
                          <a:latin typeface="+mj-lt"/>
                          <a:ea typeface="+mn-ea"/>
                          <a:cs typeface="Estrangelo Edessa" panose="03080600000000000000" pitchFamily="66" charset="0"/>
                        </a:rPr>
                        <a:t>VALUE OF INFORMATION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hMerge="1">
                  <a:txBody>
                    <a:bodyPr/>
                    <a:lstStyle/>
                    <a:p>
                      <a:endParaRPr lang="en-US" dirty="0"/>
                    </a:p>
                  </a:txBody>
                  <a:tcPr/>
                </a:tc>
                <a:extLst>
                  <a:ext uri="{0D108BD9-81ED-4DB2-BD59-A6C34878D82A}">
                    <a16:rowId xmlns:a16="http://schemas.microsoft.com/office/drawing/2014/main" val="10000"/>
                  </a:ext>
                </a:extLst>
              </a:tr>
              <a:tr h="865958">
                <a:tc>
                  <a:txBody>
                    <a:bodyPr/>
                    <a:lstStyle/>
                    <a:p>
                      <a:r>
                        <a:rPr lang="en-US" sz="1800" b="1" dirty="0">
                          <a:solidFill>
                            <a:schemeClr val="tx1"/>
                          </a:solidFill>
                          <a:latin typeface="+mj-lt"/>
                          <a:cs typeface="Estrangelo Edessa" panose="03080600000000000000" pitchFamily="66" charset="0"/>
                        </a:rPr>
                        <a:t>Phenomenon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800" b="0" kern="1200" dirty="0">
                          <a:solidFill>
                            <a:schemeClr val="tx1"/>
                          </a:solidFill>
                          <a:latin typeface="+mj-lt"/>
                          <a:ea typeface="+mn-ea"/>
                          <a:cs typeface="Estrangelo Edessa" panose="03080600000000000000" pitchFamily="66" charset="0"/>
                        </a:rPr>
                        <a:t>Social Media</a:t>
                      </a:r>
                    </a:p>
                    <a:p>
                      <a:pPr marL="285750" indent="-285750">
                        <a:buFont typeface="Arial" panose="020B0604020202020204" pitchFamily="34" charset="0"/>
                        <a:buChar char="•"/>
                      </a:pPr>
                      <a:r>
                        <a:rPr lang="en-US" sz="1800" b="0" kern="1200" dirty="0">
                          <a:solidFill>
                            <a:schemeClr val="tx1"/>
                          </a:solidFill>
                          <a:latin typeface="+mj-lt"/>
                          <a:ea typeface="+mn-ea"/>
                          <a:cs typeface="Estrangelo Edessa" panose="03080600000000000000" pitchFamily="66" charset="0"/>
                        </a:rPr>
                        <a:t>Social Media Analytics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865958">
                <a:tc>
                  <a:txBody>
                    <a:bodyPr/>
                    <a:lstStyle/>
                    <a:p>
                      <a:r>
                        <a:rPr lang="en-US" sz="1800" b="1" dirty="0">
                          <a:solidFill>
                            <a:schemeClr val="tx1"/>
                          </a:solidFill>
                          <a:latin typeface="+mj-lt"/>
                          <a:cs typeface="Estrangelo Edessa" panose="03080600000000000000" pitchFamily="66" charset="0"/>
                        </a:rPr>
                        <a:t>Abstraction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lvl="0" indent="-285750">
                        <a:buFont typeface="Arial" panose="020B0604020202020204" pitchFamily="34" charset="0"/>
                        <a:buChar char="•"/>
                      </a:pPr>
                      <a:r>
                        <a:rPr lang="en-AU" sz="1800" b="0" kern="1200" dirty="0">
                          <a:solidFill>
                            <a:schemeClr val="tx1"/>
                          </a:solidFill>
                          <a:latin typeface="+mj-lt"/>
                          <a:ea typeface="+mn-ea"/>
                          <a:cs typeface="Estrangelo Edessa" panose="03080600000000000000" pitchFamily="66" charset="0"/>
                        </a:rPr>
                        <a:t>Social Media Analytics Benefit Framework</a:t>
                      </a:r>
                    </a:p>
                    <a:p>
                      <a:pPr marL="285750" lvl="0" indent="-285750">
                        <a:buFont typeface="Arial" panose="020B0604020202020204" pitchFamily="34" charset="0"/>
                        <a:buChar char="•"/>
                      </a:pPr>
                      <a:r>
                        <a:rPr lang="en-AU" sz="1800" b="0" kern="1200" dirty="0">
                          <a:solidFill>
                            <a:schemeClr val="tx1"/>
                          </a:solidFill>
                          <a:latin typeface="+mj-lt"/>
                          <a:ea typeface="+mn-ea"/>
                          <a:cs typeface="Estrangelo Edessa" panose="03080600000000000000" pitchFamily="66" charset="0"/>
                        </a:rPr>
                        <a:t>Social Media Analytics Process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65958">
                <a:tc>
                  <a:txBody>
                    <a:bodyPr/>
                    <a:lstStyle/>
                    <a:p>
                      <a:r>
                        <a:rPr lang="en-US" sz="1800" b="1" dirty="0">
                          <a:solidFill>
                            <a:schemeClr val="tx1"/>
                          </a:solidFill>
                          <a:latin typeface="+mj-lt"/>
                          <a:cs typeface="Estrangelo Edessa" panose="03080600000000000000" pitchFamily="66" charset="0"/>
                        </a:rPr>
                        <a:t>Application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kern="1200" dirty="0" smtClean="0">
                          <a:solidFill>
                            <a:schemeClr val="tx1"/>
                          </a:solidFill>
                          <a:latin typeface="+mj-lt"/>
                          <a:ea typeface="+mn-ea"/>
                          <a:cs typeface="Estrangelo Edessa" panose="03080600000000000000" pitchFamily="66" charset="0"/>
                        </a:rPr>
                        <a:t>Examples of different cases, Facebook in government</a:t>
                      </a:r>
                    </a:p>
                    <a:p>
                      <a:r>
                        <a:rPr lang="en-US" sz="1800" b="0" kern="1200" dirty="0" smtClean="0">
                          <a:solidFill>
                            <a:schemeClr val="tx1"/>
                          </a:solidFill>
                          <a:latin typeface="+mj-lt"/>
                          <a:ea typeface="+mn-ea"/>
                          <a:cs typeface="Estrangelo Edessa" panose="03080600000000000000" pitchFamily="66" charset="0"/>
                        </a:rPr>
                        <a:t>NBA </a:t>
                      </a:r>
                      <a:r>
                        <a:rPr lang="en-US" sz="1800" b="0" kern="1200" dirty="0">
                          <a:solidFill>
                            <a:schemeClr val="tx1"/>
                          </a:solidFill>
                          <a:latin typeface="+mj-lt"/>
                          <a:ea typeface="+mn-ea"/>
                          <a:cs typeface="Estrangelo Edessa" panose="03080600000000000000" pitchFamily="66" charset="0"/>
                        </a:rPr>
                        <a:t>players’ tweet </a:t>
                      </a:r>
                      <a:r>
                        <a:rPr lang="en-US" sz="1800" b="0" kern="1200" dirty="0" smtClean="0">
                          <a:solidFill>
                            <a:schemeClr val="tx1"/>
                          </a:solidFill>
                          <a:latin typeface="+mj-lt"/>
                          <a:ea typeface="+mn-ea"/>
                          <a:cs typeface="Estrangelo Edessa" panose="03080600000000000000" pitchFamily="66" charset="0"/>
                        </a:rPr>
                        <a:t>analysis</a:t>
                      </a:r>
                      <a:endParaRPr lang="en-US" sz="1800" b="0" kern="1200" dirty="0">
                        <a:solidFill>
                          <a:schemeClr val="tx1"/>
                        </a:solidFill>
                        <a:latin typeface="+mj-lt"/>
                        <a:ea typeface="+mn-ea"/>
                        <a:cs typeface="Estrangelo Edessa" panose="03080600000000000000" pitchFamily="66"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2209594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280" y="246898"/>
            <a:ext cx="8496944" cy="1143000"/>
          </a:xfrm>
        </p:spPr>
        <p:txBody>
          <a:bodyPr>
            <a:normAutofit/>
          </a:bodyPr>
          <a:lstStyle/>
          <a:p>
            <a:pPr algn="ctr"/>
            <a:r>
              <a:rPr lang="en-AU" dirty="0">
                <a:latin typeface="Worldly Black" pitchFamily="2" charset="0"/>
              </a:rPr>
              <a:t>Visual Analytics - Example</a:t>
            </a:r>
          </a:p>
        </p:txBody>
      </p:sp>
      <p:pic>
        <p:nvPicPr>
          <p:cNvPr id="3" name="Picture 2"/>
          <p:cNvPicPr>
            <a:picLocks noChangeAspect="1"/>
          </p:cNvPicPr>
          <p:nvPr/>
        </p:nvPicPr>
        <p:blipFill>
          <a:blip r:embed="rId3" cstate="print"/>
          <a:stretch>
            <a:fillRect/>
          </a:stretch>
        </p:blipFill>
        <p:spPr>
          <a:xfrm>
            <a:off x="869795" y="1600200"/>
            <a:ext cx="8895107" cy="4536504"/>
          </a:xfrm>
          <a:prstGeom prst="rect">
            <a:avLst/>
          </a:prstGeom>
        </p:spPr>
      </p:pic>
    </p:spTree>
    <p:extLst>
      <p:ext uri="{BB962C8B-B14F-4D97-AF65-F5344CB8AC3E}">
        <p14:creationId xmlns:p14="http://schemas.microsoft.com/office/powerpoint/2010/main" val="163585385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793" y="130833"/>
            <a:ext cx="8496944" cy="1143000"/>
          </a:xfrm>
        </p:spPr>
        <p:txBody>
          <a:bodyPr>
            <a:normAutofit/>
          </a:bodyPr>
          <a:lstStyle/>
          <a:p>
            <a:pPr algn="ctr"/>
            <a:r>
              <a:rPr lang="en-AU" dirty="0">
                <a:latin typeface="Worldly Black" pitchFamily="2" charset="0"/>
              </a:rPr>
              <a:t>Case I: NBA players’ tweets</a:t>
            </a:r>
            <a:br>
              <a:rPr lang="en-AU" dirty="0">
                <a:latin typeface="Worldly Black" pitchFamily="2" charset="0"/>
              </a:rPr>
            </a:br>
            <a:r>
              <a:rPr lang="en-AU" sz="2400" dirty="0">
                <a:latin typeface="Worldly Black" pitchFamily="2" charset="0"/>
              </a:rPr>
              <a:t>from </a:t>
            </a:r>
            <a:r>
              <a:rPr lang="en-AU" sz="2400" i="1" dirty="0">
                <a:latin typeface="Worldly Black" pitchFamily="2" charset="0"/>
              </a:rPr>
              <a:t>Xu et al. (2015)</a:t>
            </a:r>
          </a:p>
        </p:txBody>
      </p:sp>
      <p:sp>
        <p:nvSpPr>
          <p:cNvPr id="15" name="Content Placeholder 2"/>
          <p:cNvSpPr txBox="1">
            <a:spLocks/>
          </p:cNvSpPr>
          <p:nvPr/>
        </p:nvSpPr>
        <p:spPr>
          <a:xfrm>
            <a:off x="2819400" y="1828800"/>
            <a:ext cx="8424936" cy="4887741"/>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just">
              <a:lnSpc>
                <a:spcPct val="100000"/>
              </a:lnSpc>
              <a:buNone/>
            </a:pPr>
            <a:r>
              <a:rPr lang="en-AU" sz="2000" dirty="0">
                <a:latin typeface="+mj-lt"/>
                <a:cs typeface="Estrangelo Edessa" panose="03080600000000000000" pitchFamily="66" charset="0"/>
              </a:rPr>
              <a:t>The purpose of study:</a:t>
            </a:r>
          </a:p>
          <a:p>
            <a:pPr marL="0" lvl="1" indent="0" algn="just">
              <a:lnSpc>
                <a:spcPct val="100000"/>
              </a:lnSpc>
              <a:buNone/>
            </a:pPr>
            <a:endParaRPr lang="en-AU" sz="1000" dirty="0">
              <a:latin typeface="+mj-lt"/>
              <a:cs typeface="Estrangelo Edessa" panose="03080600000000000000" pitchFamily="66" charset="0"/>
            </a:endParaRPr>
          </a:p>
          <a:p>
            <a:pPr marL="0" lvl="1" indent="0" algn="just">
              <a:lnSpc>
                <a:spcPct val="100000"/>
              </a:lnSpc>
              <a:buNone/>
            </a:pPr>
            <a:r>
              <a:rPr lang="en-AU" sz="2000" dirty="0">
                <a:latin typeface="+mj-lt"/>
                <a:cs typeface="Estrangelo Edessa" panose="03080600000000000000" pitchFamily="66" charset="0"/>
              </a:rPr>
              <a:t>The extent NBA teams can use “unstructured” social media data to further their sports analytics efforts.</a:t>
            </a:r>
          </a:p>
          <a:p>
            <a:pPr marL="0" lvl="1" indent="0" algn="just">
              <a:lnSpc>
                <a:spcPct val="100000"/>
              </a:lnSpc>
              <a:buNone/>
            </a:pPr>
            <a:r>
              <a:rPr lang="en-AU" sz="2000" dirty="0">
                <a:latin typeface="+mj-lt"/>
                <a:cs typeface="Estrangelo Edessa" panose="03080600000000000000" pitchFamily="66" charset="0"/>
              </a:rPr>
              <a:t>Specifically, to show how NBA players’ </a:t>
            </a:r>
            <a:r>
              <a:rPr lang="en-AU" sz="2000" b="1" dirty="0">
                <a:effectLst>
                  <a:outerShdw blurRad="38100" dist="38100" dir="2700000" algn="tl">
                    <a:srgbClr val="000000">
                      <a:alpha val="43137"/>
                    </a:srgbClr>
                  </a:outerShdw>
                </a:effectLst>
                <a:latin typeface="+mj-lt"/>
                <a:cs typeface="Estrangelo Edessa" panose="03080600000000000000" pitchFamily="66" charset="0"/>
              </a:rPr>
              <a:t>pre-game emotional state</a:t>
            </a:r>
            <a:r>
              <a:rPr lang="en-AU" sz="2000" dirty="0">
                <a:latin typeface="+mj-lt"/>
                <a:cs typeface="Estrangelo Edessa" panose="03080600000000000000" pitchFamily="66" charset="0"/>
              </a:rPr>
              <a:t>, as </a:t>
            </a:r>
            <a:r>
              <a:rPr lang="en-AU" sz="2000" b="1" dirty="0">
                <a:effectLst>
                  <a:outerShdw blurRad="38100" dist="38100" dir="2700000" algn="tl">
                    <a:srgbClr val="000000">
                      <a:alpha val="43137"/>
                    </a:srgbClr>
                  </a:outerShdw>
                </a:effectLst>
                <a:latin typeface="+mj-lt"/>
                <a:cs typeface="Estrangelo Edessa" panose="03080600000000000000" pitchFamily="66" charset="0"/>
              </a:rPr>
              <a:t>captured</a:t>
            </a:r>
            <a:r>
              <a:rPr lang="en-AU" sz="2000" dirty="0">
                <a:latin typeface="+mj-lt"/>
                <a:cs typeface="Estrangelo Edessa" panose="03080600000000000000" pitchFamily="66" charset="0"/>
              </a:rPr>
              <a:t> </a:t>
            </a:r>
            <a:r>
              <a:rPr lang="en-AU" sz="2000" b="1" dirty="0">
                <a:effectLst>
                  <a:outerShdw blurRad="38100" dist="38100" dir="2700000" algn="tl">
                    <a:srgbClr val="000000">
                      <a:alpha val="43137"/>
                    </a:srgbClr>
                  </a:outerShdw>
                </a:effectLst>
                <a:latin typeface="+mj-lt"/>
                <a:cs typeface="Estrangelo Edessa" panose="03080600000000000000" pitchFamily="66" charset="0"/>
              </a:rPr>
              <a:t>through</a:t>
            </a:r>
            <a:r>
              <a:rPr lang="en-AU" sz="2000" dirty="0">
                <a:latin typeface="+mj-lt"/>
                <a:cs typeface="Estrangelo Edessa" panose="03080600000000000000" pitchFamily="66" charset="0"/>
              </a:rPr>
              <a:t> </a:t>
            </a:r>
            <a:r>
              <a:rPr lang="en-AU" sz="2000" b="1" dirty="0">
                <a:effectLst>
                  <a:outerShdw blurRad="38100" dist="38100" dir="2700000" algn="tl">
                    <a:srgbClr val="000000">
                      <a:alpha val="43137"/>
                    </a:srgbClr>
                  </a:outerShdw>
                </a:effectLst>
                <a:latin typeface="+mj-lt"/>
                <a:cs typeface="Estrangelo Edessa" panose="03080600000000000000" pitchFamily="66" charset="0"/>
              </a:rPr>
              <a:t>their</a:t>
            </a:r>
            <a:r>
              <a:rPr lang="en-AU" sz="2000" dirty="0">
                <a:latin typeface="+mj-lt"/>
                <a:cs typeface="Estrangelo Edessa" panose="03080600000000000000" pitchFamily="66" charset="0"/>
              </a:rPr>
              <a:t> </a:t>
            </a:r>
            <a:r>
              <a:rPr lang="en-AU" sz="2000" b="1" dirty="0">
                <a:effectLst>
                  <a:outerShdw blurRad="38100" dist="38100" dir="2700000" algn="tl">
                    <a:srgbClr val="000000">
                      <a:alpha val="43137"/>
                    </a:srgbClr>
                  </a:outerShdw>
                </a:effectLst>
                <a:latin typeface="+mj-lt"/>
                <a:cs typeface="Estrangelo Edessa" panose="03080600000000000000" pitchFamily="66" charset="0"/>
              </a:rPr>
              <a:t>tweets</a:t>
            </a:r>
            <a:r>
              <a:rPr lang="en-AU" sz="2000" dirty="0">
                <a:latin typeface="+mj-lt"/>
                <a:cs typeface="Estrangelo Edessa" panose="03080600000000000000" pitchFamily="66" charset="0"/>
              </a:rPr>
              <a:t>, before a game can help </a:t>
            </a:r>
            <a:r>
              <a:rPr lang="en-AU" sz="2000" b="1" dirty="0">
                <a:effectLst>
                  <a:outerShdw blurRad="38100" dist="38100" dir="2700000" algn="tl">
                    <a:srgbClr val="000000">
                      <a:alpha val="43137"/>
                    </a:srgbClr>
                  </a:outerShdw>
                </a:effectLst>
                <a:latin typeface="+mj-lt"/>
                <a:cs typeface="Estrangelo Edessa" panose="03080600000000000000" pitchFamily="66" charset="0"/>
              </a:rPr>
              <a:t>predict on-court performance </a:t>
            </a:r>
            <a:r>
              <a:rPr lang="en-AU" sz="2000" dirty="0">
                <a:latin typeface="+mj-lt"/>
                <a:cs typeface="Estrangelo Edessa" panose="03080600000000000000" pitchFamily="66" charset="0"/>
              </a:rPr>
              <a:t>in the game.</a:t>
            </a:r>
          </a:p>
        </p:txBody>
      </p:sp>
      <p:pic>
        <p:nvPicPr>
          <p:cNvPr id="7" name="Picture 6"/>
          <p:cNvPicPr>
            <a:picLocks noChangeAspect="1"/>
          </p:cNvPicPr>
          <p:nvPr/>
        </p:nvPicPr>
        <p:blipFill>
          <a:blip r:embed="rId3" cstate="print"/>
          <a:stretch>
            <a:fillRect/>
          </a:stretch>
        </p:blipFill>
        <p:spPr>
          <a:xfrm>
            <a:off x="6477000" y="4081735"/>
            <a:ext cx="3096344" cy="2776265"/>
          </a:xfrm>
          <a:prstGeom prst="rect">
            <a:avLst/>
          </a:prstGeom>
        </p:spPr>
      </p:pic>
      <p:pic>
        <p:nvPicPr>
          <p:cNvPr id="8" name="Picture 7"/>
          <p:cNvPicPr>
            <a:picLocks noChangeAspect="1"/>
          </p:cNvPicPr>
          <p:nvPr/>
        </p:nvPicPr>
        <p:blipFill>
          <a:blip r:embed="rId4" cstate="print"/>
          <a:stretch>
            <a:fillRect/>
          </a:stretch>
        </p:blipFill>
        <p:spPr>
          <a:xfrm>
            <a:off x="2135560" y="4509120"/>
            <a:ext cx="1212326" cy="2079766"/>
          </a:xfrm>
          <a:prstGeom prst="rect">
            <a:avLst/>
          </a:prstGeom>
        </p:spPr>
      </p:pic>
      <p:pic>
        <p:nvPicPr>
          <p:cNvPr id="9" name="Picture 8"/>
          <p:cNvPicPr>
            <a:picLocks noChangeAspect="1"/>
          </p:cNvPicPr>
          <p:nvPr/>
        </p:nvPicPr>
        <p:blipFill>
          <a:blip r:embed="rId5" cstate="print"/>
          <a:stretch>
            <a:fillRect/>
          </a:stretch>
        </p:blipFill>
        <p:spPr>
          <a:xfrm>
            <a:off x="3431705" y="5039800"/>
            <a:ext cx="2815925" cy="1018407"/>
          </a:xfrm>
          <a:prstGeom prst="rect">
            <a:avLst/>
          </a:prstGeom>
        </p:spPr>
      </p:pic>
    </p:spTree>
    <p:extLst>
      <p:ext uri="{BB962C8B-B14F-4D97-AF65-F5344CB8AC3E}">
        <p14:creationId xmlns:p14="http://schemas.microsoft.com/office/powerpoint/2010/main" val="19629555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528" y="260648"/>
            <a:ext cx="8496944" cy="1143000"/>
          </a:xfrm>
        </p:spPr>
        <p:txBody>
          <a:bodyPr>
            <a:normAutofit/>
          </a:bodyPr>
          <a:lstStyle/>
          <a:p>
            <a:pPr algn="ctr"/>
            <a:r>
              <a:rPr lang="en-AU" dirty="0">
                <a:latin typeface="Worldly Black" pitchFamily="2" charset="0"/>
              </a:rPr>
              <a:t>Recommended administrative framework</a:t>
            </a:r>
            <a:endParaRPr lang="en-AU" sz="2400" i="1" dirty="0">
              <a:latin typeface="Worldly Black" pitchFamily="2" charset="0"/>
            </a:endParaRPr>
          </a:p>
        </p:txBody>
      </p:sp>
      <p:pic>
        <p:nvPicPr>
          <p:cNvPr id="4" name="Picture 3"/>
          <p:cNvPicPr>
            <a:picLocks noChangeAspect="1"/>
          </p:cNvPicPr>
          <p:nvPr/>
        </p:nvPicPr>
        <p:blipFill>
          <a:blip r:embed="rId3" cstate="print"/>
          <a:stretch>
            <a:fillRect/>
          </a:stretch>
        </p:blipFill>
        <p:spPr>
          <a:xfrm>
            <a:off x="2301732" y="5877272"/>
            <a:ext cx="1886212" cy="681132"/>
          </a:xfrm>
          <a:prstGeom prst="rect">
            <a:avLst/>
          </a:prstGeom>
        </p:spPr>
      </p:pic>
      <p:pic>
        <p:nvPicPr>
          <p:cNvPr id="5" name="Picture 4"/>
          <p:cNvPicPr>
            <a:picLocks noChangeAspect="1"/>
          </p:cNvPicPr>
          <p:nvPr/>
        </p:nvPicPr>
        <p:blipFill>
          <a:blip r:embed="rId4" cstate="print"/>
          <a:stretch>
            <a:fillRect/>
          </a:stretch>
        </p:blipFill>
        <p:spPr>
          <a:xfrm>
            <a:off x="4223792" y="6096658"/>
            <a:ext cx="523948" cy="314369"/>
          </a:xfrm>
          <a:prstGeom prst="rect">
            <a:avLst/>
          </a:prstGeom>
        </p:spPr>
      </p:pic>
      <p:pic>
        <p:nvPicPr>
          <p:cNvPr id="6" name="Picture 5"/>
          <p:cNvPicPr>
            <a:picLocks noChangeAspect="1"/>
          </p:cNvPicPr>
          <p:nvPr/>
        </p:nvPicPr>
        <p:blipFill>
          <a:blip r:embed="rId5" cstate="print"/>
          <a:stretch>
            <a:fillRect/>
          </a:stretch>
        </p:blipFill>
        <p:spPr>
          <a:xfrm>
            <a:off x="4783589" y="4716268"/>
            <a:ext cx="2440749" cy="1986153"/>
          </a:xfrm>
          <a:prstGeom prst="rect">
            <a:avLst/>
          </a:prstGeom>
        </p:spPr>
      </p:pic>
      <p:pic>
        <p:nvPicPr>
          <p:cNvPr id="10" name="Picture 9"/>
          <p:cNvPicPr>
            <a:picLocks noChangeAspect="1"/>
          </p:cNvPicPr>
          <p:nvPr/>
        </p:nvPicPr>
        <p:blipFill>
          <a:blip r:embed="rId6" cstate="print"/>
          <a:stretch>
            <a:fillRect/>
          </a:stretch>
        </p:blipFill>
        <p:spPr>
          <a:xfrm>
            <a:off x="6097977" y="4365105"/>
            <a:ext cx="295316" cy="351163"/>
          </a:xfrm>
          <a:prstGeom prst="rect">
            <a:avLst/>
          </a:prstGeom>
        </p:spPr>
      </p:pic>
      <p:pic>
        <p:nvPicPr>
          <p:cNvPr id="11" name="Picture 10"/>
          <p:cNvPicPr>
            <a:picLocks noChangeAspect="1"/>
          </p:cNvPicPr>
          <p:nvPr/>
        </p:nvPicPr>
        <p:blipFill>
          <a:blip r:embed="rId7" cstate="print"/>
          <a:stretch>
            <a:fillRect/>
          </a:stretch>
        </p:blipFill>
        <p:spPr>
          <a:xfrm>
            <a:off x="5951985" y="3138085"/>
            <a:ext cx="587301" cy="1224134"/>
          </a:xfrm>
          <a:prstGeom prst="rect">
            <a:avLst/>
          </a:prstGeom>
        </p:spPr>
      </p:pic>
      <p:pic>
        <p:nvPicPr>
          <p:cNvPr id="12" name="Picture 11"/>
          <p:cNvPicPr>
            <a:picLocks noChangeAspect="1"/>
          </p:cNvPicPr>
          <p:nvPr/>
        </p:nvPicPr>
        <p:blipFill>
          <a:blip r:embed="rId8" cstate="print"/>
          <a:stretch>
            <a:fillRect/>
          </a:stretch>
        </p:blipFill>
        <p:spPr>
          <a:xfrm>
            <a:off x="7798060" y="3369248"/>
            <a:ext cx="2505425" cy="2191056"/>
          </a:xfrm>
          <a:prstGeom prst="rect">
            <a:avLst/>
          </a:prstGeom>
        </p:spPr>
      </p:pic>
      <p:pic>
        <p:nvPicPr>
          <p:cNvPr id="13" name="Picture 12"/>
          <p:cNvPicPr>
            <a:picLocks noChangeAspect="1"/>
          </p:cNvPicPr>
          <p:nvPr/>
        </p:nvPicPr>
        <p:blipFill>
          <a:blip r:embed="rId9" cstate="print"/>
          <a:stretch>
            <a:fillRect/>
          </a:stretch>
        </p:blipFill>
        <p:spPr>
          <a:xfrm>
            <a:off x="7053680" y="1899663"/>
            <a:ext cx="914528" cy="1238423"/>
          </a:xfrm>
          <a:prstGeom prst="rect">
            <a:avLst/>
          </a:prstGeom>
        </p:spPr>
      </p:pic>
      <p:pic>
        <p:nvPicPr>
          <p:cNvPr id="16" name="Picture 15"/>
          <p:cNvPicPr>
            <a:picLocks noChangeAspect="1"/>
          </p:cNvPicPr>
          <p:nvPr/>
        </p:nvPicPr>
        <p:blipFill>
          <a:blip r:embed="rId10" cstate="print"/>
          <a:stretch>
            <a:fillRect/>
          </a:stretch>
        </p:blipFill>
        <p:spPr>
          <a:xfrm>
            <a:off x="8048904" y="2743723"/>
            <a:ext cx="495369" cy="571580"/>
          </a:xfrm>
          <a:prstGeom prst="rect">
            <a:avLst/>
          </a:prstGeom>
        </p:spPr>
      </p:pic>
      <p:pic>
        <p:nvPicPr>
          <p:cNvPr id="17" name="Picture 16"/>
          <p:cNvPicPr>
            <a:picLocks noChangeAspect="1"/>
          </p:cNvPicPr>
          <p:nvPr/>
        </p:nvPicPr>
        <p:blipFill>
          <a:blip r:embed="rId10" cstate="print"/>
          <a:stretch>
            <a:fillRect/>
          </a:stretch>
        </p:blipFill>
        <p:spPr>
          <a:xfrm rot="4998887">
            <a:off x="6471739" y="2737204"/>
            <a:ext cx="495369" cy="571580"/>
          </a:xfrm>
          <a:prstGeom prst="rect">
            <a:avLst/>
          </a:prstGeom>
        </p:spPr>
      </p:pic>
      <p:pic>
        <p:nvPicPr>
          <p:cNvPr id="18" name="Picture 17"/>
          <p:cNvPicPr>
            <a:picLocks noChangeAspect="1"/>
          </p:cNvPicPr>
          <p:nvPr/>
        </p:nvPicPr>
        <p:blipFill>
          <a:blip r:embed="rId11" cstate="print"/>
          <a:stretch>
            <a:fillRect/>
          </a:stretch>
        </p:blipFill>
        <p:spPr>
          <a:xfrm>
            <a:off x="8058992" y="1899662"/>
            <a:ext cx="1781424" cy="219106"/>
          </a:xfrm>
          <a:prstGeom prst="rect">
            <a:avLst/>
          </a:prstGeom>
        </p:spPr>
      </p:pic>
      <p:pic>
        <p:nvPicPr>
          <p:cNvPr id="20" name="Picture 19"/>
          <p:cNvPicPr>
            <a:picLocks noChangeAspect="1"/>
          </p:cNvPicPr>
          <p:nvPr/>
        </p:nvPicPr>
        <p:blipFill>
          <a:blip r:embed="rId12" cstate="print"/>
          <a:stretch>
            <a:fillRect/>
          </a:stretch>
        </p:blipFill>
        <p:spPr>
          <a:xfrm>
            <a:off x="5998344" y="2293964"/>
            <a:ext cx="889745" cy="342948"/>
          </a:xfrm>
          <a:prstGeom prst="rect">
            <a:avLst/>
          </a:prstGeom>
        </p:spPr>
      </p:pic>
      <p:pic>
        <p:nvPicPr>
          <p:cNvPr id="21" name="Picture 20"/>
          <p:cNvPicPr>
            <a:picLocks noChangeAspect="1"/>
          </p:cNvPicPr>
          <p:nvPr/>
        </p:nvPicPr>
        <p:blipFill>
          <a:blip r:embed="rId13" cstate="print"/>
          <a:stretch>
            <a:fillRect/>
          </a:stretch>
        </p:blipFill>
        <p:spPr>
          <a:xfrm>
            <a:off x="4434368" y="1728188"/>
            <a:ext cx="1343212" cy="342948"/>
          </a:xfrm>
          <a:prstGeom prst="rect">
            <a:avLst/>
          </a:prstGeom>
        </p:spPr>
      </p:pic>
      <p:pic>
        <p:nvPicPr>
          <p:cNvPr id="23" name="Picture 22"/>
          <p:cNvPicPr>
            <a:picLocks noChangeAspect="1"/>
          </p:cNvPicPr>
          <p:nvPr/>
        </p:nvPicPr>
        <p:blipFill>
          <a:blip r:embed="rId14" cstate="print"/>
          <a:stretch>
            <a:fillRect/>
          </a:stretch>
        </p:blipFill>
        <p:spPr>
          <a:xfrm>
            <a:off x="1708389" y="1979218"/>
            <a:ext cx="1633657" cy="1449783"/>
          </a:xfrm>
          <a:prstGeom prst="rect">
            <a:avLst/>
          </a:prstGeom>
        </p:spPr>
      </p:pic>
      <p:pic>
        <p:nvPicPr>
          <p:cNvPr id="24" name="Picture 23"/>
          <p:cNvPicPr>
            <a:picLocks noChangeAspect="1"/>
          </p:cNvPicPr>
          <p:nvPr/>
        </p:nvPicPr>
        <p:blipFill>
          <a:blip r:embed="rId15" cstate="print"/>
          <a:stretch>
            <a:fillRect/>
          </a:stretch>
        </p:blipFill>
        <p:spPr>
          <a:xfrm>
            <a:off x="4291457" y="2073077"/>
            <a:ext cx="1634362" cy="698445"/>
          </a:xfrm>
          <a:prstGeom prst="rect">
            <a:avLst/>
          </a:prstGeom>
        </p:spPr>
      </p:pic>
      <p:pic>
        <p:nvPicPr>
          <p:cNvPr id="25" name="Picture 24"/>
          <p:cNvPicPr>
            <a:picLocks noChangeAspect="1"/>
          </p:cNvPicPr>
          <p:nvPr/>
        </p:nvPicPr>
        <p:blipFill>
          <a:blip r:embed="rId16" cstate="print"/>
          <a:stretch>
            <a:fillRect/>
          </a:stretch>
        </p:blipFill>
        <p:spPr>
          <a:xfrm>
            <a:off x="4241669" y="2844532"/>
            <a:ext cx="1743318" cy="152421"/>
          </a:xfrm>
          <a:prstGeom prst="rect">
            <a:avLst/>
          </a:prstGeom>
        </p:spPr>
      </p:pic>
      <p:pic>
        <p:nvPicPr>
          <p:cNvPr id="26" name="Picture 25"/>
          <p:cNvPicPr>
            <a:picLocks noChangeAspect="1"/>
          </p:cNvPicPr>
          <p:nvPr/>
        </p:nvPicPr>
        <p:blipFill>
          <a:blip r:embed="rId17" cstate="print"/>
          <a:stretch>
            <a:fillRect/>
          </a:stretch>
        </p:blipFill>
        <p:spPr>
          <a:xfrm>
            <a:off x="1765576" y="3794453"/>
            <a:ext cx="1963344" cy="1843628"/>
          </a:xfrm>
          <a:prstGeom prst="rect">
            <a:avLst/>
          </a:prstGeom>
        </p:spPr>
      </p:pic>
      <p:pic>
        <p:nvPicPr>
          <p:cNvPr id="27" name="Picture 26"/>
          <p:cNvPicPr>
            <a:picLocks noChangeAspect="1"/>
          </p:cNvPicPr>
          <p:nvPr/>
        </p:nvPicPr>
        <p:blipFill>
          <a:blip r:embed="rId18" cstate="print"/>
          <a:stretch>
            <a:fillRect/>
          </a:stretch>
        </p:blipFill>
        <p:spPr>
          <a:xfrm>
            <a:off x="1913844" y="1655418"/>
            <a:ext cx="1333686" cy="333422"/>
          </a:xfrm>
          <a:prstGeom prst="rect">
            <a:avLst/>
          </a:prstGeom>
        </p:spPr>
      </p:pic>
      <p:pic>
        <p:nvPicPr>
          <p:cNvPr id="28" name="Picture 27"/>
          <p:cNvPicPr>
            <a:picLocks noChangeAspect="1"/>
          </p:cNvPicPr>
          <p:nvPr/>
        </p:nvPicPr>
        <p:blipFill>
          <a:blip r:embed="rId19" cstate="print"/>
          <a:stretch>
            <a:fillRect/>
          </a:stretch>
        </p:blipFill>
        <p:spPr>
          <a:xfrm>
            <a:off x="1996890" y="3413086"/>
            <a:ext cx="304843" cy="838317"/>
          </a:xfrm>
          <a:prstGeom prst="rect">
            <a:avLst/>
          </a:prstGeom>
        </p:spPr>
      </p:pic>
      <p:pic>
        <p:nvPicPr>
          <p:cNvPr id="29" name="Picture 28"/>
          <p:cNvPicPr>
            <a:picLocks noChangeAspect="1"/>
          </p:cNvPicPr>
          <p:nvPr/>
        </p:nvPicPr>
        <p:blipFill>
          <a:blip r:embed="rId20" cstate="print"/>
          <a:stretch>
            <a:fillRect/>
          </a:stretch>
        </p:blipFill>
        <p:spPr>
          <a:xfrm>
            <a:off x="2936828" y="4941168"/>
            <a:ext cx="809738" cy="171474"/>
          </a:xfrm>
          <a:prstGeom prst="rect">
            <a:avLst/>
          </a:prstGeom>
        </p:spPr>
      </p:pic>
      <p:pic>
        <p:nvPicPr>
          <p:cNvPr id="30" name="Picture 29"/>
          <p:cNvPicPr>
            <a:picLocks noChangeAspect="1"/>
          </p:cNvPicPr>
          <p:nvPr/>
        </p:nvPicPr>
        <p:blipFill>
          <a:blip r:embed="rId19" cstate="print"/>
          <a:stretch>
            <a:fillRect/>
          </a:stretch>
        </p:blipFill>
        <p:spPr>
          <a:xfrm>
            <a:off x="3189276" y="5134889"/>
            <a:ext cx="304843" cy="684916"/>
          </a:xfrm>
          <a:prstGeom prst="rect">
            <a:avLst/>
          </a:prstGeom>
        </p:spPr>
      </p:pic>
    </p:spTree>
    <p:extLst>
      <p:ext uri="{BB962C8B-B14F-4D97-AF65-F5344CB8AC3E}">
        <p14:creationId xmlns:p14="http://schemas.microsoft.com/office/powerpoint/2010/main" val="99229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500" fill="hold"/>
                                        <p:tgtEl>
                                          <p:spTgt spid="27"/>
                                        </p:tgtEl>
                                        <p:attrNameLst>
                                          <p:attrName>ppt_x</p:attrName>
                                        </p:attrNameLst>
                                      </p:cBhvr>
                                      <p:tavLst>
                                        <p:tav tm="0">
                                          <p:val>
                                            <p:strVal val="#ppt_x"/>
                                          </p:val>
                                        </p:tav>
                                        <p:tav tm="100000">
                                          <p:val>
                                            <p:strVal val="#ppt_x"/>
                                          </p:val>
                                        </p:tav>
                                      </p:tavLst>
                                    </p:anim>
                                    <p:anim calcmode="lin" valueType="num">
                                      <p:cBhvr additive="base">
                                        <p:cTn id="18" dur="500" fill="hold"/>
                                        <p:tgtEl>
                                          <p:spTgt spid="27"/>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fill="hold"/>
                                        <p:tgtEl>
                                          <p:spTgt spid="23"/>
                                        </p:tgtEl>
                                        <p:attrNameLst>
                                          <p:attrName>ppt_x</p:attrName>
                                        </p:attrNameLst>
                                      </p:cBhvr>
                                      <p:tavLst>
                                        <p:tav tm="0">
                                          <p:val>
                                            <p:strVal val="#ppt_x"/>
                                          </p:val>
                                        </p:tav>
                                        <p:tav tm="100000">
                                          <p:val>
                                            <p:strVal val="#ppt_x"/>
                                          </p:val>
                                        </p:tav>
                                      </p:tavLst>
                                    </p:anim>
                                    <p:anim calcmode="lin" valueType="num">
                                      <p:cBhvr additive="base">
                                        <p:cTn id="22" dur="500" fill="hold"/>
                                        <p:tgtEl>
                                          <p:spTgt spid="23"/>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500" fill="hold"/>
                                        <p:tgtEl>
                                          <p:spTgt spid="28"/>
                                        </p:tgtEl>
                                        <p:attrNameLst>
                                          <p:attrName>ppt_x</p:attrName>
                                        </p:attrNameLst>
                                      </p:cBhvr>
                                      <p:tavLst>
                                        <p:tav tm="0">
                                          <p:val>
                                            <p:strVal val="#ppt_x"/>
                                          </p:val>
                                        </p:tav>
                                        <p:tav tm="100000">
                                          <p:val>
                                            <p:strVal val="#ppt_x"/>
                                          </p:val>
                                        </p:tav>
                                      </p:tavLst>
                                    </p:anim>
                                    <p:anim calcmode="lin" valueType="num">
                                      <p:cBhvr additive="base">
                                        <p:cTn id="2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500" fill="hold"/>
                                        <p:tgtEl>
                                          <p:spTgt spid="30"/>
                                        </p:tgtEl>
                                        <p:attrNameLst>
                                          <p:attrName>ppt_x</p:attrName>
                                        </p:attrNameLst>
                                      </p:cBhvr>
                                      <p:tavLst>
                                        <p:tav tm="0">
                                          <p:val>
                                            <p:strVal val="#ppt_x"/>
                                          </p:val>
                                        </p:tav>
                                        <p:tav tm="100000">
                                          <p:val>
                                            <p:strVal val="#ppt_x"/>
                                          </p:val>
                                        </p:tav>
                                      </p:tavLst>
                                    </p:anim>
                                    <p:anim calcmode="lin" valueType="num">
                                      <p:cBhvr additive="base">
                                        <p:cTn id="32" dur="500" fill="hold"/>
                                        <p:tgtEl>
                                          <p:spTgt spid="3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ppt_x"/>
                                          </p:val>
                                        </p:tav>
                                        <p:tav tm="100000">
                                          <p:val>
                                            <p:strVal val="#ppt_x"/>
                                          </p:val>
                                        </p:tav>
                                      </p:tavLst>
                                    </p:anim>
                                    <p:anim calcmode="lin" valueType="num">
                                      <p:cBhvr additive="base">
                                        <p:cTn id="3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ppt_x"/>
                                          </p:val>
                                        </p:tav>
                                        <p:tav tm="100000">
                                          <p:val>
                                            <p:strVal val="#ppt_x"/>
                                          </p:val>
                                        </p:tav>
                                      </p:tavLst>
                                    </p:anim>
                                    <p:anim calcmode="lin" valueType="num">
                                      <p:cBhvr additive="base">
                                        <p:cTn id="42" dur="500" fill="hold"/>
                                        <p:tgtEl>
                                          <p:spTgt spid="5"/>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6"/>
                                        </p:tgtEl>
                                        <p:attrNameLst>
                                          <p:attrName>style.visibility</p:attrName>
                                        </p:attrNameLst>
                                      </p:cBhvr>
                                      <p:to>
                                        <p:strVal val="visible"/>
                                      </p:to>
                                    </p:set>
                                    <p:anim calcmode="lin" valueType="num">
                                      <p:cBhvr additive="base">
                                        <p:cTn id="45" dur="500" fill="hold"/>
                                        <p:tgtEl>
                                          <p:spTgt spid="6"/>
                                        </p:tgtEl>
                                        <p:attrNameLst>
                                          <p:attrName>ppt_x</p:attrName>
                                        </p:attrNameLst>
                                      </p:cBhvr>
                                      <p:tavLst>
                                        <p:tav tm="0">
                                          <p:val>
                                            <p:strVal val="#ppt_x"/>
                                          </p:val>
                                        </p:tav>
                                        <p:tav tm="100000">
                                          <p:val>
                                            <p:strVal val="#ppt_x"/>
                                          </p:val>
                                        </p:tav>
                                      </p:tavLst>
                                    </p:anim>
                                    <p:anim calcmode="lin" valueType="num">
                                      <p:cBhvr additive="base">
                                        <p:cTn id="4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500" fill="hold"/>
                                        <p:tgtEl>
                                          <p:spTgt spid="10"/>
                                        </p:tgtEl>
                                        <p:attrNameLst>
                                          <p:attrName>ppt_x</p:attrName>
                                        </p:attrNameLst>
                                      </p:cBhvr>
                                      <p:tavLst>
                                        <p:tav tm="0">
                                          <p:val>
                                            <p:strVal val="#ppt_x"/>
                                          </p:val>
                                        </p:tav>
                                        <p:tav tm="100000">
                                          <p:val>
                                            <p:strVal val="#ppt_x"/>
                                          </p:val>
                                        </p:tav>
                                      </p:tavLst>
                                    </p:anim>
                                    <p:anim calcmode="lin" valueType="num">
                                      <p:cBhvr additive="base">
                                        <p:cTn id="52" dur="500" fill="hold"/>
                                        <p:tgtEl>
                                          <p:spTgt spid="10"/>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500" fill="hold"/>
                                        <p:tgtEl>
                                          <p:spTgt spid="11"/>
                                        </p:tgtEl>
                                        <p:attrNameLst>
                                          <p:attrName>ppt_x</p:attrName>
                                        </p:attrNameLst>
                                      </p:cBhvr>
                                      <p:tavLst>
                                        <p:tav tm="0">
                                          <p:val>
                                            <p:strVal val="#ppt_x"/>
                                          </p:val>
                                        </p:tav>
                                        <p:tav tm="100000">
                                          <p:val>
                                            <p:strVal val="#ppt_x"/>
                                          </p:val>
                                        </p:tav>
                                      </p:tavLst>
                                    </p:anim>
                                    <p:anim calcmode="lin" valueType="num">
                                      <p:cBhvr additive="base">
                                        <p:cTn id="5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2"/>
                                        </p:tgtEl>
                                        <p:attrNameLst>
                                          <p:attrName>style.visibility</p:attrName>
                                        </p:attrNameLst>
                                      </p:cBhvr>
                                      <p:to>
                                        <p:strVal val="visible"/>
                                      </p:to>
                                    </p:set>
                                    <p:anim calcmode="lin" valueType="num">
                                      <p:cBhvr additive="base">
                                        <p:cTn id="61" dur="500" fill="hold"/>
                                        <p:tgtEl>
                                          <p:spTgt spid="12"/>
                                        </p:tgtEl>
                                        <p:attrNameLst>
                                          <p:attrName>ppt_x</p:attrName>
                                        </p:attrNameLst>
                                      </p:cBhvr>
                                      <p:tavLst>
                                        <p:tav tm="0">
                                          <p:val>
                                            <p:strVal val="#ppt_x"/>
                                          </p:val>
                                        </p:tav>
                                        <p:tav tm="100000">
                                          <p:val>
                                            <p:strVal val="#ppt_x"/>
                                          </p:val>
                                        </p:tav>
                                      </p:tavLst>
                                    </p:anim>
                                    <p:anim calcmode="lin" valueType="num">
                                      <p:cBhvr additive="base">
                                        <p:cTn id="6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500" fill="hold"/>
                                        <p:tgtEl>
                                          <p:spTgt spid="17"/>
                                        </p:tgtEl>
                                        <p:attrNameLst>
                                          <p:attrName>ppt_x</p:attrName>
                                        </p:attrNameLst>
                                      </p:cBhvr>
                                      <p:tavLst>
                                        <p:tav tm="0">
                                          <p:val>
                                            <p:strVal val="#ppt_x"/>
                                          </p:val>
                                        </p:tav>
                                        <p:tav tm="100000">
                                          <p:val>
                                            <p:strVal val="#ppt_x"/>
                                          </p:val>
                                        </p:tav>
                                      </p:tavLst>
                                    </p:anim>
                                    <p:anim calcmode="lin" valueType="num">
                                      <p:cBhvr additive="base">
                                        <p:cTn id="68" dur="500" fill="hold"/>
                                        <p:tgtEl>
                                          <p:spTgt spid="17"/>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6"/>
                                        </p:tgtEl>
                                        <p:attrNameLst>
                                          <p:attrName>style.visibility</p:attrName>
                                        </p:attrNameLst>
                                      </p:cBhvr>
                                      <p:to>
                                        <p:strVal val="visible"/>
                                      </p:to>
                                    </p:set>
                                    <p:anim calcmode="lin" valueType="num">
                                      <p:cBhvr additive="base">
                                        <p:cTn id="71" dur="500" fill="hold"/>
                                        <p:tgtEl>
                                          <p:spTgt spid="16"/>
                                        </p:tgtEl>
                                        <p:attrNameLst>
                                          <p:attrName>ppt_x</p:attrName>
                                        </p:attrNameLst>
                                      </p:cBhvr>
                                      <p:tavLst>
                                        <p:tav tm="0">
                                          <p:val>
                                            <p:strVal val="#ppt_x"/>
                                          </p:val>
                                        </p:tav>
                                        <p:tav tm="100000">
                                          <p:val>
                                            <p:strVal val="#ppt_x"/>
                                          </p:val>
                                        </p:tav>
                                      </p:tavLst>
                                    </p:anim>
                                    <p:anim calcmode="lin" valueType="num">
                                      <p:cBhvr additive="base">
                                        <p:cTn id="72" dur="500" fill="hold"/>
                                        <p:tgtEl>
                                          <p:spTgt spid="16"/>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3"/>
                                        </p:tgtEl>
                                        <p:attrNameLst>
                                          <p:attrName>style.visibility</p:attrName>
                                        </p:attrNameLst>
                                      </p:cBhvr>
                                      <p:to>
                                        <p:strVal val="visible"/>
                                      </p:to>
                                    </p:set>
                                    <p:anim calcmode="lin" valueType="num">
                                      <p:cBhvr additive="base">
                                        <p:cTn id="75" dur="500" fill="hold"/>
                                        <p:tgtEl>
                                          <p:spTgt spid="13"/>
                                        </p:tgtEl>
                                        <p:attrNameLst>
                                          <p:attrName>ppt_x</p:attrName>
                                        </p:attrNameLst>
                                      </p:cBhvr>
                                      <p:tavLst>
                                        <p:tav tm="0">
                                          <p:val>
                                            <p:strVal val="#ppt_x"/>
                                          </p:val>
                                        </p:tav>
                                        <p:tav tm="100000">
                                          <p:val>
                                            <p:strVal val="#ppt_x"/>
                                          </p:val>
                                        </p:tav>
                                      </p:tavLst>
                                    </p:anim>
                                    <p:anim calcmode="lin" valueType="num">
                                      <p:cBhvr additive="base">
                                        <p:cTn id="76" dur="500" fill="hold"/>
                                        <p:tgtEl>
                                          <p:spTgt spid="13"/>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8"/>
                                        </p:tgtEl>
                                        <p:attrNameLst>
                                          <p:attrName>style.visibility</p:attrName>
                                        </p:attrNameLst>
                                      </p:cBhvr>
                                      <p:to>
                                        <p:strVal val="visible"/>
                                      </p:to>
                                    </p:set>
                                    <p:anim calcmode="lin" valueType="num">
                                      <p:cBhvr additive="base">
                                        <p:cTn id="79" dur="500" fill="hold"/>
                                        <p:tgtEl>
                                          <p:spTgt spid="18"/>
                                        </p:tgtEl>
                                        <p:attrNameLst>
                                          <p:attrName>ppt_x</p:attrName>
                                        </p:attrNameLst>
                                      </p:cBhvr>
                                      <p:tavLst>
                                        <p:tav tm="0">
                                          <p:val>
                                            <p:strVal val="#ppt_x"/>
                                          </p:val>
                                        </p:tav>
                                        <p:tav tm="100000">
                                          <p:val>
                                            <p:strVal val="#ppt_x"/>
                                          </p:val>
                                        </p:tav>
                                      </p:tavLst>
                                    </p:anim>
                                    <p:anim calcmode="lin" valueType="num">
                                      <p:cBhvr additive="base">
                                        <p:cTn id="8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20"/>
                                        </p:tgtEl>
                                        <p:attrNameLst>
                                          <p:attrName>style.visibility</p:attrName>
                                        </p:attrNameLst>
                                      </p:cBhvr>
                                      <p:to>
                                        <p:strVal val="visible"/>
                                      </p:to>
                                    </p:set>
                                    <p:anim calcmode="lin" valueType="num">
                                      <p:cBhvr additive="base">
                                        <p:cTn id="85" dur="500" fill="hold"/>
                                        <p:tgtEl>
                                          <p:spTgt spid="20"/>
                                        </p:tgtEl>
                                        <p:attrNameLst>
                                          <p:attrName>ppt_x</p:attrName>
                                        </p:attrNameLst>
                                      </p:cBhvr>
                                      <p:tavLst>
                                        <p:tav tm="0">
                                          <p:val>
                                            <p:strVal val="#ppt_x"/>
                                          </p:val>
                                        </p:tav>
                                        <p:tav tm="100000">
                                          <p:val>
                                            <p:strVal val="#ppt_x"/>
                                          </p:val>
                                        </p:tav>
                                      </p:tavLst>
                                    </p:anim>
                                    <p:anim calcmode="lin" valueType="num">
                                      <p:cBhvr additive="base">
                                        <p:cTn id="86" dur="500" fill="hold"/>
                                        <p:tgtEl>
                                          <p:spTgt spid="20"/>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24"/>
                                        </p:tgtEl>
                                        <p:attrNameLst>
                                          <p:attrName>style.visibility</p:attrName>
                                        </p:attrNameLst>
                                      </p:cBhvr>
                                      <p:to>
                                        <p:strVal val="visible"/>
                                      </p:to>
                                    </p:set>
                                    <p:anim calcmode="lin" valueType="num">
                                      <p:cBhvr additive="base">
                                        <p:cTn id="89" dur="500" fill="hold"/>
                                        <p:tgtEl>
                                          <p:spTgt spid="24"/>
                                        </p:tgtEl>
                                        <p:attrNameLst>
                                          <p:attrName>ppt_x</p:attrName>
                                        </p:attrNameLst>
                                      </p:cBhvr>
                                      <p:tavLst>
                                        <p:tav tm="0">
                                          <p:val>
                                            <p:strVal val="#ppt_x"/>
                                          </p:val>
                                        </p:tav>
                                        <p:tav tm="100000">
                                          <p:val>
                                            <p:strVal val="#ppt_x"/>
                                          </p:val>
                                        </p:tav>
                                      </p:tavLst>
                                    </p:anim>
                                    <p:anim calcmode="lin" valueType="num">
                                      <p:cBhvr additive="base">
                                        <p:cTn id="90" dur="500" fill="hold"/>
                                        <p:tgtEl>
                                          <p:spTgt spid="24"/>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25"/>
                                        </p:tgtEl>
                                        <p:attrNameLst>
                                          <p:attrName>style.visibility</p:attrName>
                                        </p:attrNameLst>
                                      </p:cBhvr>
                                      <p:to>
                                        <p:strVal val="visible"/>
                                      </p:to>
                                    </p:set>
                                    <p:anim calcmode="lin" valueType="num">
                                      <p:cBhvr additive="base">
                                        <p:cTn id="93" dur="500" fill="hold"/>
                                        <p:tgtEl>
                                          <p:spTgt spid="25"/>
                                        </p:tgtEl>
                                        <p:attrNameLst>
                                          <p:attrName>ppt_x</p:attrName>
                                        </p:attrNameLst>
                                      </p:cBhvr>
                                      <p:tavLst>
                                        <p:tav tm="0">
                                          <p:val>
                                            <p:strVal val="#ppt_x"/>
                                          </p:val>
                                        </p:tav>
                                        <p:tav tm="100000">
                                          <p:val>
                                            <p:strVal val="#ppt_x"/>
                                          </p:val>
                                        </p:tav>
                                      </p:tavLst>
                                    </p:anim>
                                    <p:anim calcmode="lin" valueType="num">
                                      <p:cBhvr additive="base">
                                        <p:cTn id="94" dur="500" fill="hold"/>
                                        <p:tgtEl>
                                          <p:spTgt spid="25"/>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21"/>
                                        </p:tgtEl>
                                        <p:attrNameLst>
                                          <p:attrName>style.visibility</p:attrName>
                                        </p:attrNameLst>
                                      </p:cBhvr>
                                      <p:to>
                                        <p:strVal val="visible"/>
                                      </p:to>
                                    </p:set>
                                    <p:anim calcmode="lin" valueType="num">
                                      <p:cBhvr additive="base">
                                        <p:cTn id="97" dur="500" fill="hold"/>
                                        <p:tgtEl>
                                          <p:spTgt spid="21"/>
                                        </p:tgtEl>
                                        <p:attrNameLst>
                                          <p:attrName>ppt_x</p:attrName>
                                        </p:attrNameLst>
                                      </p:cBhvr>
                                      <p:tavLst>
                                        <p:tav tm="0">
                                          <p:val>
                                            <p:strVal val="#ppt_x"/>
                                          </p:val>
                                        </p:tav>
                                        <p:tav tm="100000">
                                          <p:val>
                                            <p:strVal val="#ppt_x"/>
                                          </p:val>
                                        </p:tav>
                                      </p:tavLst>
                                    </p:anim>
                                    <p:anim calcmode="lin" valueType="num">
                                      <p:cBhvr additive="base">
                                        <p:cTn id="9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0472" y="275978"/>
            <a:ext cx="8496944" cy="1143000"/>
          </a:xfrm>
        </p:spPr>
        <p:txBody>
          <a:bodyPr>
            <a:normAutofit/>
          </a:bodyPr>
          <a:lstStyle/>
          <a:p>
            <a:pPr algn="ctr"/>
            <a:r>
              <a:rPr lang="en-AU" dirty="0">
                <a:latin typeface="Worldly Black" pitchFamily="2" charset="0"/>
              </a:rPr>
              <a:t>Case I: </a:t>
            </a:r>
            <a:r>
              <a:rPr lang="en-AU" dirty="0">
                <a:solidFill>
                  <a:srgbClr val="00CC66"/>
                </a:solidFill>
                <a:latin typeface="Worldly Black" pitchFamily="2" charset="0"/>
              </a:rPr>
              <a:t>Capture</a:t>
            </a:r>
            <a:endParaRPr lang="en-AU" sz="2400" i="1" dirty="0">
              <a:solidFill>
                <a:srgbClr val="00CC66"/>
              </a:solidFill>
              <a:latin typeface="Worldly Black" pitchFamily="2" charset="0"/>
            </a:endParaRPr>
          </a:p>
        </p:txBody>
      </p:sp>
      <p:sp>
        <p:nvSpPr>
          <p:cNvPr id="15" name="Content Placeholder 2"/>
          <p:cNvSpPr txBox="1">
            <a:spLocks/>
          </p:cNvSpPr>
          <p:nvPr/>
        </p:nvSpPr>
        <p:spPr>
          <a:xfrm>
            <a:off x="1847528" y="1844825"/>
            <a:ext cx="8424936" cy="4887741"/>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just">
              <a:lnSpc>
                <a:spcPct val="100000"/>
              </a:lnSpc>
              <a:buNone/>
            </a:pPr>
            <a:r>
              <a:rPr lang="en-AU" sz="2000" dirty="0">
                <a:latin typeface="+mj-lt"/>
                <a:cs typeface="Estrangelo Edessa" panose="03080600000000000000" pitchFamily="66" charset="0"/>
              </a:rPr>
              <a:t>The researchers proposed a framework that uses SMA to process unstructured textual data in sports analytics. </a:t>
            </a:r>
          </a:p>
          <a:p>
            <a:pPr marL="0" lvl="1" indent="0" algn="just">
              <a:lnSpc>
                <a:spcPct val="100000"/>
              </a:lnSpc>
              <a:buNone/>
            </a:pPr>
            <a:endParaRPr lang="en-AU" sz="1000" dirty="0">
              <a:latin typeface="+mj-lt"/>
              <a:cs typeface="Estrangelo Edessa" panose="03080600000000000000" pitchFamily="66" charset="0"/>
            </a:endParaRPr>
          </a:p>
        </p:txBody>
      </p:sp>
      <p:grpSp>
        <p:nvGrpSpPr>
          <p:cNvPr id="10" name="Group 9"/>
          <p:cNvGrpSpPr/>
          <p:nvPr/>
        </p:nvGrpSpPr>
        <p:grpSpPr>
          <a:xfrm>
            <a:off x="1669800" y="3356519"/>
            <a:ext cx="8818689" cy="1774617"/>
            <a:chOff x="120609" y="3066585"/>
            <a:chExt cx="8818689" cy="1774617"/>
          </a:xfrm>
        </p:grpSpPr>
        <p:sp>
          <p:nvSpPr>
            <p:cNvPr id="11" name="TextBox 10"/>
            <p:cNvSpPr txBox="1"/>
            <p:nvPr/>
          </p:nvSpPr>
          <p:spPr>
            <a:xfrm>
              <a:off x="2087901" y="3066585"/>
              <a:ext cx="3976862" cy="584775"/>
            </a:xfrm>
            <a:prstGeom prst="rect">
              <a:avLst/>
            </a:prstGeom>
            <a:noFill/>
          </p:spPr>
          <p:txBody>
            <a:bodyPr wrap="square" rtlCol="0">
              <a:spAutoFit/>
            </a:bodyPr>
            <a:lstStyle/>
            <a:p>
              <a:r>
                <a:rPr lang="en-AU" sz="1600" b="1" dirty="0">
                  <a:latin typeface="+mj-lt"/>
                  <a:cs typeface="Estrangelo Edessa" panose="03080600000000000000" pitchFamily="66" charset="0"/>
                </a:rPr>
                <a:t>Player game profile </a:t>
              </a:r>
            </a:p>
            <a:p>
              <a:r>
                <a:rPr lang="en-AU" sz="1600" dirty="0">
                  <a:latin typeface="+mj-lt"/>
                  <a:cs typeface="Estrangelo Edessa" panose="03080600000000000000" pitchFamily="66" charset="0"/>
                </a:rPr>
                <a:t>(age, position, salary, home/away game)</a:t>
              </a:r>
            </a:p>
          </p:txBody>
        </p:sp>
        <p:sp>
          <p:nvSpPr>
            <p:cNvPr id="12" name="TextBox 11"/>
            <p:cNvSpPr txBox="1"/>
            <p:nvPr/>
          </p:nvSpPr>
          <p:spPr>
            <a:xfrm>
              <a:off x="2087902" y="3694106"/>
              <a:ext cx="3976860" cy="584775"/>
            </a:xfrm>
            <a:prstGeom prst="rect">
              <a:avLst/>
            </a:prstGeom>
            <a:noFill/>
          </p:spPr>
          <p:txBody>
            <a:bodyPr wrap="square" rtlCol="0">
              <a:spAutoFit/>
            </a:bodyPr>
            <a:lstStyle/>
            <a:p>
              <a:r>
                <a:rPr lang="en-AU" sz="1600" b="1" dirty="0">
                  <a:latin typeface="+mj-lt"/>
                  <a:cs typeface="Estrangelo Edessa" panose="03080600000000000000" pitchFamily="66" charset="0"/>
                </a:rPr>
                <a:t>Player performance </a:t>
              </a:r>
            </a:p>
            <a:p>
              <a:r>
                <a:rPr lang="en-AU" sz="1600" dirty="0">
                  <a:latin typeface="+mj-lt"/>
                  <a:cs typeface="Estrangelo Edessa" panose="03080600000000000000" pitchFamily="66" charset="0"/>
                </a:rPr>
                <a:t>(field goals, percentage, plus/minus (+/-))</a:t>
              </a:r>
            </a:p>
          </p:txBody>
        </p:sp>
        <p:sp>
          <p:nvSpPr>
            <p:cNvPr id="13" name="TextBox 12"/>
            <p:cNvSpPr txBox="1"/>
            <p:nvPr/>
          </p:nvSpPr>
          <p:spPr>
            <a:xfrm>
              <a:off x="2093667" y="4332782"/>
              <a:ext cx="1699445" cy="338554"/>
            </a:xfrm>
            <a:prstGeom prst="rect">
              <a:avLst/>
            </a:prstGeom>
            <a:noFill/>
          </p:spPr>
          <p:txBody>
            <a:bodyPr wrap="square" rtlCol="0">
              <a:spAutoFit/>
            </a:bodyPr>
            <a:lstStyle/>
            <a:p>
              <a:r>
                <a:rPr lang="en-AU" sz="1600" b="1" dirty="0">
                  <a:latin typeface="+mj-lt"/>
                  <a:cs typeface="Estrangelo Edessa" panose="03080600000000000000" pitchFamily="66" charset="0"/>
                </a:rPr>
                <a:t>Player tweets</a:t>
              </a:r>
            </a:p>
          </p:txBody>
        </p:sp>
        <p:sp>
          <p:nvSpPr>
            <p:cNvPr id="14" name="Left Brace 13"/>
            <p:cNvSpPr/>
            <p:nvPr/>
          </p:nvSpPr>
          <p:spPr>
            <a:xfrm>
              <a:off x="1738498" y="3295854"/>
              <a:ext cx="269487" cy="1209237"/>
            </a:xfrm>
            <a:prstGeom prst="leftBrace">
              <a:avLst>
                <a:gd name="adj1" fmla="val 57988"/>
                <a:gd name="adj2" fmla="val 50000"/>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latin typeface="+mj-lt"/>
                <a:cs typeface="Estrangelo Edessa" panose="03080600000000000000" pitchFamily="66" charset="0"/>
              </a:endParaRPr>
            </a:p>
          </p:txBody>
        </p:sp>
        <p:sp>
          <p:nvSpPr>
            <p:cNvPr id="16" name="TextBox 15"/>
            <p:cNvSpPr txBox="1"/>
            <p:nvPr/>
          </p:nvSpPr>
          <p:spPr>
            <a:xfrm>
              <a:off x="120609" y="3428782"/>
              <a:ext cx="1689897" cy="1006429"/>
            </a:xfrm>
            <a:prstGeom prst="rect">
              <a:avLst/>
            </a:prstGeom>
            <a:noFill/>
          </p:spPr>
          <p:txBody>
            <a:bodyPr wrap="square" rtlCol="0">
              <a:spAutoFit/>
            </a:bodyPr>
            <a:lstStyle/>
            <a:p>
              <a:pPr marL="0" lvl="1" algn="ctr">
                <a:lnSpc>
                  <a:spcPct val="110000"/>
                </a:lnSpc>
              </a:pPr>
              <a:r>
                <a:rPr lang="en-AU" dirty="0">
                  <a:latin typeface="+mj-lt"/>
                  <a:cs typeface="Estrangelo Edessa" panose="03080600000000000000" pitchFamily="66" charset="0"/>
                </a:rPr>
                <a:t>The framework includes three sets of data</a:t>
              </a:r>
            </a:p>
          </p:txBody>
        </p:sp>
        <p:sp>
          <p:nvSpPr>
            <p:cNvPr id="17" name="Right Brace 16"/>
            <p:cNvSpPr/>
            <p:nvPr/>
          </p:nvSpPr>
          <p:spPr>
            <a:xfrm>
              <a:off x="5698938" y="3295855"/>
              <a:ext cx="300984" cy="874702"/>
            </a:xfrm>
            <a:prstGeom prst="rightBrace">
              <a:avLst>
                <a:gd name="adj1" fmla="val 46009"/>
                <a:gd name="adj2" fmla="val 50000"/>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latin typeface="+mj-lt"/>
                <a:cs typeface="Estrangelo Edessa" panose="03080600000000000000" pitchFamily="66" charset="0"/>
              </a:endParaRPr>
            </a:p>
          </p:txBody>
        </p:sp>
        <p:sp>
          <p:nvSpPr>
            <p:cNvPr id="18" name="TextBox 17"/>
            <p:cNvSpPr txBox="1"/>
            <p:nvPr/>
          </p:nvSpPr>
          <p:spPr>
            <a:xfrm>
              <a:off x="6051071" y="3271541"/>
              <a:ext cx="2888227" cy="923330"/>
            </a:xfrm>
            <a:prstGeom prst="rect">
              <a:avLst/>
            </a:prstGeom>
            <a:noFill/>
          </p:spPr>
          <p:txBody>
            <a:bodyPr wrap="square" rtlCol="0">
              <a:spAutoFit/>
            </a:bodyPr>
            <a:lstStyle/>
            <a:p>
              <a:pPr algn="just"/>
              <a:r>
                <a:rPr lang="en-AU" dirty="0">
                  <a:latin typeface="+mj-lt"/>
                  <a:cs typeface="Estrangelo Edessa" panose="03080600000000000000" pitchFamily="66" charset="0"/>
                </a:rPr>
                <a:t>Available within NBA teams or through outside parties (BasketballReference.com)</a:t>
              </a:r>
            </a:p>
          </p:txBody>
        </p:sp>
        <p:sp>
          <p:nvSpPr>
            <p:cNvPr id="19" name="Right Brace 18"/>
            <p:cNvSpPr/>
            <p:nvPr/>
          </p:nvSpPr>
          <p:spPr>
            <a:xfrm>
              <a:off x="5698938" y="4340437"/>
              <a:ext cx="300984" cy="361677"/>
            </a:xfrm>
            <a:prstGeom prst="rightBrace">
              <a:avLst>
                <a:gd name="adj1" fmla="val 46009"/>
                <a:gd name="adj2" fmla="val 50000"/>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latin typeface="+mj-lt"/>
                <a:cs typeface="Estrangelo Edessa" panose="03080600000000000000" pitchFamily="66" charset="0"/>
              </a:endParaRPr>
            </a:p>
          </p:txBody>
        </p:sp>
        <p:sp>
          <p:nvSpPr>
            <p:cNvPr id="20" name="TextBox 19"/>
            <p:cNvSpPr txBox="1"/>
            <p:nvPr/>
          </p:nvSpPr>
          <p:spPr>
            <a:xfrm>
              <a:off x="6051071" y="4194871"/>
              <a:ext cx="2808311" cy="646331"/>
            </a:xfrm>
            <a:prstGeom prst="rect">
              <a:avLst/>
            </a:prstGeom>
            <a:noFill/>
          </p:spPr>
          <p:txBody>
            <a:bodyPr wrap="square" rtlCol="0">
              <a:spAutoFit/>
            </a:bodyPr>
            <a:lstStyle/>
            <a:p>
              <a:r>
                <a:rPr lang="en-AU" dirty="0">
                  <a:latin typeface="+mj-lt"/>
                  <a:cs typeface="Estrangelo Edessa" panose="03080600000000000000" pitchFamily="66" charset="0"/>
                </a:rPr>
                <a:t>Available on Tweeter or through Web crawlers</a:t>
              </a:r>
            </a:p>
          </p:txBody>
        </p:sp>
      </p:grpSp>
    </p:spTree>
    <p:extLst>
      <p:ext uri="{BB962C8B-B14F-4D97-AF65-F5344CB8AC3E}">
        <p14:creationId xmlns:p14="http://schemas.microsoft.com/office/powerpoint/2010/main" val="348511284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528" y="260648"/>
            <a:ext cx="8496944" cy="1143000"/>
          </a:xfrm>
        </p:spPr>
        <p:txBody>
          <a:bodyPr>
            <a:normAutofit/>
          </a:bodyPr>
          <a:lstStyle/>
          <a:p>
            <a:pPr algn="ctr"/>
            <a:r>
              <a:rPr lang="en-AU" dirty="0">
                <a:latin typeface="Worldly Black" pitchFamily="2" charset="0"/>
              </a:rPr>
              <a:t>Case I: </a:t>
            </a:r>
            <a:r>
              <a:rPr lang="en-AU" dirty="0">
                <a:solidFill>
                  <a:srgbClr val="C00000"/>
                </a:solidFill>
                <a:latin typeface="Worldly Black" pitchFamily="2" charset="0"/>
              </a:rPr>
              <a:t>Understand</a:t>
            </a:r>
            <a:endParaRPr lang="en-AU" sz="2400" i="1" dirty="0">
              <a:solidFill>
                <a:srgbClr val="C00000"/>
              </a:solidFill>
              <a:latin typeface="Worldly Black" pitchFamily="2" charset="0"/>
            </a:endParaRPr>
          </a:p>
        </p:txBody>
      </p:sp>
      <p:sp>
        <p:nvSpPr>
          <p:cNvPr id="15" name="Content Placeholder 2"/>
          <p:cNvSpPr txBox="1">
            <a:spLocks/>
          </p:cNvSpPr>
          <p:nvPr/>
        </p:nvSpPr>
        <p:spPr>
          <a:xfrm>
            <a:off x="2514600" y="1828800"/>
            <a:ext cx="8424936" cy="4743725"/>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just">
              <a:lnSpc>
                <a:spcPct val="100000"/>
              </a:lnSpc>
              <a:buNone/>
            </a:pPr>
            <a:r>
              <a:rPr lang="en-AU" sz="2000" dirty="0">
                <a:latin typeface="+mj-lt"/>
                <a:cs typeface="Estrangelo Edessa" panose="03080600000000000000" pitchFamily="66" charset="0"/>
              </a:rPr>
              <a:t>The following pre-processing steps were taken before analysing the tweets:</a:t>
            </a:r>
          </a:p>
          <a:p>
            <a:pPr marL="0" lvl="1" indent="0" algn="just">
              <a:lnSpc>
                <a:spcPct val="100000"/>
              </a:lnSpc>
              <a:buNone/>
            </a:pPr>
            <a:endParaRPr lang="en-AU" sz="2000" dirty="0">
              <a:latin typeface="+mj-lt"/>
              <a:cs typeface="Estrangelo Edessa" panose="03080600000000000000" pitchFamily="66" charset="0"/>
            </a:endParaRPr>
          </a:p>
          <a:p>
            <a:pPr marL="457200" lvl="1" indent="-457200" algn="just">
              <a:lnSpc>
                <a:spcPct val="100000"/>
              </a:lnSpc>
              <a:buAutoNum type="arabicPeriod"/>
            </a:pPr>
            <a:r>
              <a:rPr lang="en-AU" sz="2000" dirty="0">
                <a:latin typeface="+mj-lt"/>
                <a:cs typeface="Estrangelo Edessa" panose="03080600000000000000" pitchFamily="66" charset="0"/>
              </a:rPr>
              <a:t>Filtering out pure retweets</a:t>
            </a:r>
          </a:p>
          <a:p>
            <a:pPr marL="457200" lvl="1" indent="-457200" algn="just">
              <a:lnSpc>
                <a:spcPct val="100000"/>
              </a:lnSpc>
              <a:buAutoNum type="arabicPeriod"/>
            </a:pPr>
            <a:r>
              <a:rPr lang="en-AU" sz="2000" dirty="0">
                <a:latin typeface="+mj-lt"/>
                <a:cs typeface="Estrangelo Edessa" panose="03080600000000000000" pitchFamily="66" charset="0"/>
              </a:rPr>
              <a:t>Removing non-English tweets</a:t>
            </a:r>
          </a:p>
          <a:p>
            <a:pPr marL="457200" lvl="1" indent="-457200" algn="just">
              <a:lnSpc>
                <a:spcPct val="100000"/>
              </a:lnSpc>
              <a:buAutoNum type="arabicPeriod"/>
            </a:pPr>
            <a:r>
              <a:rPr lang="en-AU" sz="2000" dirty="0">
                <a:latin typeface="+mj-lt"/>
                <a:cs typeface="Estrangelo Edessa" panose="03080600000000000000" pitchFamily="66" charset="0"/>
              </a:rPr>
              <a:t>Misspelling correction through the minimum Hamming distance</a:t>
            </a:r>
          </a:p>
          <a:p>
            <a:pPr marL="457200" lvl="1" indent="-457200" algn="just">
              <a:lnSpc>
                <a:spcPct val="100000"/>
              </a:lnSpc>
              <a:buAutoNum type="arabicPeriod"/>
            </a:pPr>
            <a:r>
              <a:rPr lang="en-AU" sz="2000" dirty="0">
                <a:latin typeface="+mj-lt"/>
                <a:cs typeface="Estrangelo Edessa" panose="03080600000000000000" pitchFamily="66" charset="0"/>
              </a:rPr>
              <a:t>Correcting repeating letters (such as “</a:t>
            </a:r>
            <a:r>
              <a:rPr lang="en-AU" sz="2000" dirty="0" err="1">
                <a:latin typeface="+mj-lt"/>
                <a:cs typeface="Estrangelo Edessa" panose="03080600000000000000" pitchFamily="66" charset="0"/>
              </a:rPr>
              <a:t>Awwwwful</a:t>
            </a:r>
            <a:r>
              <a:rPr lang="en-AU" sz="2000" dirty="0">
                <a:latin typeface="+mj-lt"/>
                <a:cs typeface="Estrangelo Edessa" panose="03080600000000000000" pitchFamily="66" charset="0"/>
              </a:rPr>
              <a:t>”)</a:t>
            </a:r>
          </a:p>
          <a:p>
            <a:pPr marL="720725" lvl="2" indent="-263525" algn="just">
              <a:lnSpc>
                <a:spcPct val="100000"/>
              </a:lnSpc>
            </a:pPr>
            <a:r>
              <a:rPr lang="en-AU" sz="1800" dirty="0">
                <a:latin typeface="+mj-lt"/>
                <a:cs typeface="Estrangelo Edessa" panose="03080600000000000000" pitchFamily="66" charset="0"/>
              </a:rPr>
              <a:t>Replacing letters occurring 3 times or more with two consecutive occurrence of the same letter (</a:t>
            </a:r>
            <a:r>
              <a:rPr lang="en-AU" sz="1800" dirty="0" err="1">
                <a:latin typeface="+mj-lt"/>
                <a:cs typeface="Estrangelo Edessa" panose="03080600000000000000" pitchFamily="66" charset="0"/>
              </a:rPr>
              <a:t>wwww</a:t>
            </a:r>
            <a:r>
              <a:rPr lang="en-AU" sz="1800" dirty="0">
                <a:latin typeface="+mj-lt"/>
                <a:cs typeface="Estrangelo Edessa" panose="03080600000000000000" pitchFamily="66" charset="0"/>
              </a:rPr>
              <a:t> </a:t>
            </a:r>
            <a:r>
              <a:rPr lang="en-AU" sz="1800" dirty="0">
                <a:latin typeface="+mj-lt"/>
                <a:cs typeface="Estrangelo Edessa" panose="03080600000000000000" pitchFamily="66" charset="0"/>
                <a:sym typeface="Wingdings" panose="05000000000000000000" pitchFamily="2" charset="2"/>
              </a:rPr>
              <a:t> </a:t>
            </a:r>
            <a:r>
              <a:rPr lang="en-AU" sz="1800" dirty="0" err="1">
                <a:latin typeface="+mj-lt"/>
                <a:cs typeface="Estrangelo Edessa" panose="03080600000000000000" pitchFamily="66" charset="0"/>
                <a:sym typeface="Wingdings" panose="05000000000000000000" pitchFamily="2" charset="2"/>
              </a:rPr>
              <a:t>ww</a:t>
            </a:r>
            <a:r>
              <a:rPr lang="en-AU" sz="1800" dirty="0">
                <a:latin typeface="+mj-lt"/>
                <a:cs typeface="Estrangelo Edessa" panose="03080600000000000000" pitchFamily="66" charset="0"/>
                <a:sym typeface="Wingdings" panose="05000000000000000000" pitchFamily="2" charset="2"/>
              </a:rPr>
              <a:t>)</a:t>
            </a:r>
          </a:p>
          <a:p>
            <a:pPr marL="720725" lvl="2" indent="-263525" algn="just">
              <a:lnSpc>
                <a:spcPct val="100000"/>
              </a:lnSpc>
            </a:pPr>
            <a:r>
              <a:rPr lang="en-AU" sz="1800" dirty="0">
                <a:latin typeface="+mj-lt"/>
                <a:cs typeface="Estrangelo Edessa" panose="03080600000000000000" pitchFamily="66" charset="0"/>
                <a:sym typeface="Wingdings" panose="05000000000000000000" pitchFamily="2" charset="2"/>
              </a:rPr>
              <a:t>Correcting the tokens as misspelling using minimum Hamming distance</a:t>
            </a:r>
          </a:p>
          <a:p>
            <a:pPr marL="0" lvl="1" indent="0" algn="just">
              <a:lnSpc>
                <a:spcPct val="100000"/>
              </a:lnSpc>
              <a:buNone/>
            </a:pPr>
            <a:endParaRPr lang="en-AU" sz="1000" dirty="0">
              <a:latin typeface="+mj-lt"/>
              <a:cs typeface="Estrangelo Edessa" panose="03080600000000000000" pitchFamily="66" charset="0"/>
            </a:endParaRPr>
          </a:p>
        </p:txBody>
      </p:sp>
    </p:spTree>
    <p:extLst>
      <p:ext uri="{BB962C8B-B14F-4D97-AF65-F5344CB8AC3E}">
        <p14:creationId xmlns:p14="http://schemas.microsoft.com/office/powerpoint/2010/main" val="153192560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2562" y="297686"/>
            <a:ext cx="8496944" cy="1143000"/>
          </a:xfrm>
        </p:spPr>
        <p:txBody>
          <a:bodyPr>
            <a:normAutofit/>
          </a:bodyPr>
          <a:lstStyle/>
          <a:p>
            <a:pPr algn="ctr"/>
            <a:r>
              <a:rPr lang="en-AU" dirty="0">
                <a:latin typeface="Worldly Black" pitchFamily="2" charset="0"/>
              </a:rPr>
              <a:t>Case I: </a:t>
            </a:r>
            <a:r>
              <a:rPr lang="en-AU" dirty="0">
                <a:solidFill>
                  <a:srgbClr val="C00000"/>
                </a:solidFill>
                <a:latin typeface="Worldly Black" pitchFamily="2" charset="0"/>
              </a:rPr>
              <a:t>Understand</a:t>
            </a:r>
            <a:endParaRPr lang="en-AU" sz="2400" i="1" dirty="0">
              <a:solidFill>
                <a:srgbClr val="C00000"/>
              </a:solidFill>
              <a:latin typeface="Worldly Black" pitchFamily="2" charset="0"/>
            </a:endParaRPr>
          </a:p>
        </p:txBody>
      </p:sp>
      <p:sp>
        <p:nvSpPr>
          <p:cNvPr id="15" name="Content Placeholder 2"/>
          <p:cNvSpPr txBox="1">
            <a:spLocks/>
          </p:cNvSpPr>
          <p:nvPr/>
        </p:nvSpPr>
        <p:spPr>
          <a:xfrm>
            <a:off x="2362200" y="1981200"/>
            <a:ext cx="9601200" cy="4743725"/>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just">
              <a:lnSpc>
                <a:spcPct val="100000"/>
              </a:lnSpc>
              <a:buNone/>
            </a:pPr>
            <a:r>
              <a:rPr lang="en-AU" sz="2000" dirty="0">
                <a:latin typeface="+mj-lt"/>
                <a:cs typeface="Estrangelo Edessa" panose="03080600000000000000" pitchFamily="66" charset="0"/>
              </a:rPr>
              <a:t>AFINN sentiment lexicons were applied to detect polarity of players’ sentiment in tweets.</a:t>
            </a:r>
          </a:p>
          <a:p>
            <a:pPr marL="0" lvl="1" indent="0" algn="just">
              <a:lnSpc>
                <a:spcPct val="100000"/>
              </a:lnSpc>
              <a:buNone/>
            </a:pPr>
            <a:endParaRPr lang="en-AU" sz="2000" dirty="0">
              <a:latin typeface="+mj-lt"/>
              <a:cs typeface="Estrangelo Edessa" panose="03080600000000000000" pitchFamily="66" charset="0"/>
            </a:endParaRPr>
          </a:p>
          <a:p>
            <a:pPr marL="0" lvl="1" indent="0" algn="just">
              <a:lnSpc>
                <a:spcPct val="100000"/>
              </a:lnSpc>
              <a:buNone/>
            </a:pPr>
            <a:endParaRPr lang="en-AU" sz="2000" dirty="0">
              <a:latin typeface="+mj-lt"/>
              <a:cs typeface="Estrangelo Edessa" panose="03080600000000000000" pitchFamily="66" charset="0"/>
            </a:endParaRPr>
          </a:p>
          <a:p>
            <a:pPr marL="0" lvl="1" indent="0" algn="just">
              <a:lnSpc>
                <a:spcPct val="100000"/>
              </a:lnSpc>
              <a:buNone/>
            </a:pPr>
            <a:endParaRPr lang="en-AU" sz="2000" dirty="0">
              <a:latin typeface="+mj-lt"/>
              <a:cs typeface="Estrangelo Edessa" panose="03080600000000000000" pitchFamily="66" charset="0"/>
            </a:endParaRPr>
          </a:p>
          <a:p>
            <a:pPr marL="0" lvl="1" indent="0" algn="just">
              <a:lnSpc>
                <a:spcPct val="100000"/>
              </a:lnSpc>
              <a:buNone/>
            </a:pPr>
            <a:endParaRPr lang="en-AU" sz="2000" dirty="0">
              <a:latin typeface="+mj-lt"/>
              <a:cs typeface="Estrangelo Edessa" panose="03080600000000000000" pitchFamily="66" charset="0"/>
            </a:endParaRPr>
          </a:p>
          <a:p>
            <a:pPr marL="0" lvl="1" indent="0" algn="just">
              <a:lnSpc>
                <a:spcPct val="100000"/>
              </a:lnSpc>
              <a:buNone/>
            </a:pPr>
            <a:endParaRPr lang="en-AU" sz="2000" dirty="0">
              <a:latin typeface="+mj-lt"/>
              <a:cs typeface="Estrangelo Edessa" panose="03080600000000000000" pitchFamily="66" charset="0"/>
            </a:endParaRPr>
          </a:p>
          <a:p>
            <a:pPr marL="0" lvl="1" indent="0" algn="just">
              <a:lnSpc>
                <a:spcPct val="100000"/>
              </a:lnSpc>
              <a:buNone/>
            </a:pPr>
            <a:endParaRPr lang="en-AU" sz="2000" dirty="0">
              <a:latin typeface="+mj-lt"/>
              <a:cs typeface="Estrangelo Edessa" panose="03080600000000000000" pitchFamily="66" charset="0"/>
            </a:endParaRPr>
          </a:p>
          <a:p>
            <a:pPr marL="0" lvl="1" indent="0" algn="just">
              <a:lnSpc>
                <a:spcPct val="100000"/>
              </a:lnSpc>
              <a:buNone/>
            </a:pPr>
            <a:endParaRPr lang="en-AU" sz="2000" dirty="0">
              <a:latin typeface="+mj-lt"/>
              <a:cs typeface="Estrangelo Edessa" panose="03080600000000000000" pitchFamily="66" charset="0"/>
            </a:endParaRPr>
          </a:p>
          <a:p>
            <a:pPr marL="0" lvl="1" indent="0" algn="just">
              <a:lnSpc>
                <a:spcPct val="100000"/>
              </a:lnSpc>
              <a:buNone/>
            </a:pPr>
            <a:endParaRPr lang="en-AU" sz="2000" dirty="0">
              <a:latin typeface="+mj-lt"/>
              <a:cs typeface="Estrangelo Edessa" panose="03080600000000000000" pitchFamily="66" charset="0"/>
            </a:endParaRPr>
          </a:p>
          <a:p>
            <a:pPr marL="0" lvl="1" indent="0" algn="just">
              <a:lnSpc>
                <a:spcPct val="100000"/>
              </a:lnSpc>
              <a:buNone/>
            </a:pPr>
            <a:r>
              <a:rPr lang="en-AU" sz="2000" dirty="0">
                <a:latin typeface="+mj-lt"/>
                <a:cs typeface="Estrangelo Edessa" panose="03080600000000000000" pitchFamily="66" charset="0"/>
                <a:sym typeface="Wingdings" panose="05000000000000000000" pitchFamily="2" charset="2"/>
              </a:rPr>
              <a:t>The computed AFINN score reflects the mood of a player behind the tweet.</a:t>
            </a:r>
          </a:p>
        </p:txBody>
      </p:sp>
      <p:pic>
        <p:nvPicPr>
          <p:cNvPr id="4" name="Picture 3"/>
          <p:cNvPicPr>
            <a:picLocks noChangeAspect="1"/>
          </p:cNvPicPr>
          <p:nvPr/>
        </p:nvPicPr>
        <p:blipFill>
          <a:blip r:embed="rId3" cstate="print"/>
          <a:stretch>
            <a:fillRect/>
          </a:stretch>
        </p:blipFill>
        <p:spPr>
          <a:xfrm>
            <a:off x="1775521" y="3062229"/>
            <a:ext cx="3062179" cy="2253728"/>
          </a:xfrm>
          <a:prstGeom prst="rect">
            <a:avLst/>
          </a:prstGeom>
        </p:spPr>
      </p:pic>
      <p:grpSp>
        <p:nvGrpSpPr>
          <p:cNvPr id="5" name="Group 4"/>
          <p:cNvGrpSpPr/>
          <p:nvPr/>
        </p:nvGrpSpPr>
        <p:grpSpPr>
          <a:xfrm>
            <a:off x="5087889" y="2695475"/>
            <a:ext cx="5174005" cy="2568650"/>
            <a:chOff x="4932466" y="2205483"/>
            <a:chExt cx="6340801" cy="3242684"/>
          </a:xfrm>
        </p:grpSpPr>
        <p:pic>
          <p:nvPicPr>
            <p:cNvPr id="6" name="Picture 5"/>
            <p:cNvPicPr>
              <a:picLocks noChangeAspect="1"/>
            </p:cNvPicPr>
            <p:nvPr/>
          </p:nvPicPr>
          <p:blipFill>
            <a:blip r:embed="rId4" cstate="print"/>
            <a:stretch>
              <a:fillRect/>
            </a:stretch>
          </p:blipFill>
          <p:spPr>
            <a:xfrm>
              <a:off x="4932466" y="2626114"/>
              <a:ext cx="6340801" cy="2822053"/>
            </a:xfrm>
            <a:prstGeom prst="rect">
              <a:avLst/>
            </a:prstGeom>
          </p:spPr>
        </p:pic>
        <p:pic>
          <p:nvPicPr>
            <p:cNvPr id="7" name="Picture 6"/>
            <p:cNvPicPr>
              <a:picLocks noChangeAspect="1"/>
            </p:cNvPicPr>
            <p:nvPr/>
          </p:nvPicPr>
          <p:blipFill>
            <a:blip r:embed="rId5" cstate="print"/>
            <a:stretch>
              <a:fillRect/>
            </a:stretch>
          </p:blipFill>
          <p:spPr>
            <a:xfrm>
              <a:off x="4932466" y="2205483"/>
              <a:ext cx="6340801" cy="462993"/>
            </a:xfrm>
            <a:prstGeom prst="rect">
              <a:avLst/>
            </a:prstGeom>
          </p:spPr>
        </p:pic>
      </p:grpSp>
    </p:spTree>
    <p:extLst>
      <p:ext uri="{BB962C8B-B14F-4D97-AF65-F5344CB8AC3E}">
        <p14:creationId xmlns:p14="http://schemas.microsoft.com/office/powerpoint/2010/main" val="235088476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6929" y="322524"/>
            <a:ext cx="8496944" cy="1143000"/>
          </a:xfrm>
        </p:spPr>
        <p:txBody>
          <a:bodyPr>
            <a:normAutofit/>
          </a:bodyPr>
          <a:lstStyle/>
          <a:p>
            <a:pPr algn="ctr"/>
            <a:r>
              <a:rPr lang="en-AU" dirty="0">
                <a:latin typeface="Worldly Black" pitchFamily="2" charset="0"/>
              </a:rPr>
              <a:t>Case I: </a:t>
            </a:r>
            <a:r>
              <a:rPr lang="en-AU" dirty="0">
                <a:solidFill>
                  <a:srgbClr val="C00000"/>
                </a:solidFill>
                <a:latin typeface="Worldly Black" pitchFamily="2" charset="0"/>
              </a:rPr>
              <a:t>Understand</a:t>
            </a:r>
            <a:endParaRPr lang="en-AU" sz="2400" i="1" dirty="0">
              <a:solidFill>
                <a:srgbClr val="C00000"/>
              </a:solidFill>
              <a:latin typeface="Worldly Black" pitchFamily="2" charset="0"/>
            </a:endParaRPr>
          </a:p>
        </p:txBody>
      </p:sp>
      <p:sp>
        <p:nvSpPr>
          <p:cNvPr id="15" name="Content Placeholder 2"/>
          <p:cNvSpPr txBox="1">
            <a:spLocks/>
          </p:cNvSpPr>
          <p:nvPr/>
        </p:nvSpPr>
        <p:spPr>
          <a:xfrm>
            <a:off x="2590800" y="1524000"/>
            <a:ext cx="8712968" cy="4743725"/>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just">
              <a:lnSpc>
                <a:spcPct val="100000"/>
              </a:lnSpc>
              <a:buNone/>
            </a:pPr>
            <a:r>
              <a:rPr lang="en-AU" sz="2000" dirty="0">
                <a:latin typeface="+mj-lt"/>
                <a:cs typeface="Estrangelo Edessa" panose="03080600000000000000" pitchFamily="66" charset="0"/>
              </a:rPr>
              <a:t>The following model was developed to test the mood-performance relationship:</a:t>
            </a:r>
          </a:p>
          <a:p>
            <a:pPr marL="1527175" lvl="1" indent="0">
              <a:lnSpc>
                <a:spcPct val="100000"/>
              </a:lnSpc>
              <a:buNone/>
            </a:pPr>
            <a:endParaRPr lang="fr-FR" sz="1600" i="1" dirty="0">
              <a:latin typeface="+mj-lt"/>
              <a:cs typeface="Estrangelo Edessa" panose="03080600000000000000" pitchFamily="66" charset="0"/>
              <a:sym typeface="Wingdings" panose="05000000000000000000" pitchFamily="2" charset="2"/>
            </a:endParaRPr>
          </a:p>
          <a:p>
            <a:pPr marL="1527175" lvl="1" indent="0">
              <a:lnSpc>
                <a:spcPct val="100000"/>
              </a:lnSpc>
              <a:buNone/>
            </a:pPr>
            <a:r>
              <a:rPr lang="fr-FR" sz="2000" i="1" dirty="0" err="1">
                <a:solidFill>
                  <a:srgbClr val="068DA4"/>
                </a:solidFill>
                <a:latin typeface="+mj-lt"/>
                <a:cs typeface="Estrangelo Edessa" panose="03080600000000000000" pitchFamily="66" charset="0"/>
                <a:sym typeface="Wingdings" panose="05000000000000000000" pitchFamily="2" charset="2"/>
              </a:rPr>
              <a:t>P</a:t>
            </a:r>
            <a:r>
              <a:rPr lang="fr-FR" sz="2000" i="1" baseline="-25000" dirty="0" err="1">
                <a:solidFill>
                  <a:srgbClr val="068DA4"/>
                </a:solidFill>
                <a:latin typeface="+mj-lt"/>
                <a:cs typeface="Estrangelo Edessa" panose="03080600000000000000" pitchFamily="66" charset="0"/>
                <a:sym typeface="Wingdings" panose="05000000000000000000" pitchFamily="2" charset="2"/>
              </a:rPr>
              <a:t>i,t</a:t>
            </a:r>
            <a:r>
              <a:rPr lang="fr-FR" sz="2000" i="1" dirty="0">
                <a:solidFill>
                  <a:srgbClr val="068DA4"/>
                </a:solidFill>
                <a:latin typeface="+mj-lt"/>
                <a:cs typeface="Estrangelo Edessa" panose="03080600000000000000" pitchFamily="66" charset="0"/>
                <a:sym typeface="Wingdings" panose="05000000000000000000" pitchFamily="2" charset="2"/>
              </a:rPr>
              <a:t> = α</a:t>
            </a:r>
            <a:r>
              <a:rPr lang="fr-FR" sz="2000" dirty="0">
                <a:solidFill>
                  <a:srgbClr val="068DA4"/>
                </a:solidFill>
                <a:latin typeface="+mj-lt"/>
                <a:cs typeface="Estrangelo Edessa" panose="03080600000000000000" pitchFamily="66" charset="0"/>
                <a:sym typeface="Wingdings" panose="05000000000000000000" pitchFamily="2" charset="2"/>
              </a:rPr>
              <a:t> + </a:t>
            </a:r>
            <a:r>
              <a:rPr lang="el-GR" sz="2000" dirty="0">
                <a:solidFill>
                  <a:srgbClr val="068DA4"/>
                </a:solidFill>
                <a:latin typeface="+mj-lt"/>
                <a:cs typeface="Estrangelo Edessa" panose="03080600000000000000" pitchFamily="66" charset="0"/>
                <a:sym typeface="Wingdings" panose="05000000000000000000" pitchFamily="2" charset="2"/>
              </a:rPr>
              <a:t>β</a:t>
            </a:r>
            <a:r>
              <a:rPr lang="fr-FR" sz="2000" i="1" dirty="0" err="1">
                <a:solidFill>
                  <a:srgbClr val="068DA4"/>
                </a:solidFill>
                <a:latin typeface="+mj-lt"/>
                <a:cs typeface="Estrangelo Edessa" panose="03080600000000000000" pitchFamily="66" charset="0"/>
                <a:sym typeface="Wingdings" panose="05000000000000000000" pitchFamily="2" charset="2"/>
              </a:rPr>
              <a:t>M</a:t>
            </a:r>
            <a:r>
              <a:rPr lang="fr-FR" sz="2000" i="1" baseline="-25000" dirty="0" err="1">
                <a:solidFill>
                  <a:srgbClr val="068DA4"/>
                </a:solidFill>
                <a:latin typeface="+mj-lt"/>
                <a:cs typeface="Estrangelo Edessa" panose="03080600000000000000" pitchFamily="66" charset="0"/>
                <a:sym typeface="Wingdings" panose="05000000000000000000" pitchFamily="2" charset="2"/>
              </a:rPr>
              <a:t>i,t</a:t>
            </a:r>
            <a:r>
              <a:rPr lang="fr-FR" sz="2000" i="1" dirty="0">
                <a:solidFill>
                  <a:srgbClr val="068DA4"/>
                </a:solidFill>
                <a:latin typeface="+mj-lt"/>
                <a:cs typeface="Estrangelo Edessa" panose="03080600000000000000" pitchFamily="66" charset="0"/>
                <a:sym typeface="Wingdings" panose="05000000000000000000" pitchFamily="2" charset="2"/>
              </a:rPr>
              <a:t> </a:t>
            </a:r>
            <a:r>
              <a:rPr lang="fr-FR" sz="2000" dirty="0">
                <a:solidFill>
                  <a:srgbClr val="068DA4"/>
                </a:solidFill>
                <a:latin typeface="+mj-lt"/>
                <a:cs typeface="Estrangelo Edessa" panose="03080600000000000000" pitchFamily="66" charset="0"/>
                <a:sym typeface="Wingdings" panose="05000000000000000000" pitchFamily="2" charset="2"/>
              </a:rPr>
              <a:t>+</a:t>
            </a:r>
            <a:r>
              <a:rPr lang="fr-FR" sz="2000" i="1" dirty="0">
                <a:solidFill>
                  <a:srgbClr val="068DA4"/>
                </a:solidFill>
                <a:latin typeface="+mj-lt"/>
                <a:cs typeface="Estrangelo Edessa" panose="03080600000000000000" pitchFamily="66" charset="0"/>
                <a:sym typeface="Wingdings" panose="05000000000000000000" pitchFamily="2" charset="2"/>
              </a:rPr>
              <a:t> </a:t>
            </a:r>
            <a:r>
              <a:rPr lang="fr-FR" sz="2000" i="1" dirty="0" err="1">
                <a:solidFill>
                  <a:srgbClr val="068DA4"/>
                </a:solidFill>
                <a:latin typeface="+mj-lt"/>
                <a:cs typeface="Estrangelo Edessa" panose="03080600000000000000" pitchFamily="66" charset="0"/>
                <a:sym typeface="Wingdings" panose="05000000000000000000" pitchFamily="2" charset="2"/>
              </a:rPr>
              <a:t>ε</a:t>
            </a:r>
            <a:r>
              <a:rPr lang="fr-FR" sz="2000" i="1" baseline="-25000" dirty="0" err="1">
                <a:solidFill>
                  <a:srgbClr val="068DA4"/>
                </a:solidFill>
                <a:latin typeface="+mj-lt"/>
                <a:cs typeface="Estrangelo Edessa" panose="03080600000000000000" pitchFamily="66" charset="0"/>
                <a:sym typeface="Wingdings" panose="05000000000000000000" pitchFamily="2" charset="2"/>
              </a:rPr>
              <a:t>i,t</a:t>
            </a:r>
            <a:r>
              <a:rPr lang="fr-FR" sz="2000" i="1" dirty="0">
                <a:latin typeface="+mj-lt"/>
                <a:cs typeface="Estrangelo Edessa" panose="03080600000000000000" pitchFamily="66" charset="0"/>
                <a:sym typeface="Wingdings" panose="05000000000000000000" pitchFamily="2" charset="2"/>
              </a:rPr>
              <a:t> </a:t>
            </a:r>
          </a:p>
          <a:p>
            <a:pPr marL="1527175" lvl="1" indent="0">
              <a:lnSpc>
                <a:spcPct val="100000"/>
              </a:lnSpc>
              <a:buNone/>
            </a:pPr>
            <a:r>
              <a:rPr lang="fr-FR" sz="2000" dirty="0">
                <a:latin typeface="+mj-lt"/>
                <a:cs typeface="Estrangelo Edessa" panose="03080600000000000000" pitchFamily="66" charset="0"/>
                <a:sym typeface="Wingdings" panose="05000000000000000000" pitchFamily="2" charset="2"/>
              </a:rPr>
              <a:t>(Baseline model)</a:t>
            </a:r>
          </a:p>
          <a:p>
            <a:pPr marL="0" lvl="1" indent="0">
              <a:lnSpc>
                <a:spcPct val="100000"/>
              </a:lnSpc>
              <a:buNone/>
            </a:pPr>
            <a:r>
              <a:rPr lang="fr-FR" sz="1100" dirty="0">
                <a:latin typeface="+mj-lt"/>
                <a:cs typeface="Estrangelo Edessa" panose="03080600000000000000" pitchFamily="66" charset="0"/>
                <a:sym typeface="Wingdings" panose="05000000000000000000" pitchFamily="2" charset="2"/>
              </a:rPr>
              <a:t> </a:t>
            </a:r>
            <a:endParaRPr lang="fr-FR" sz="1000" dirty="0">
              <a:latin typeface="+mj-lt"/>
              <a:cs typeface="Estrangelo Edessa" panose="03080600000000000000" pitchFamily="66" charset="0"/>
              <a:sym typeface="Wingdings" panose="05000000000000000000" pitchFamily="2" charset="2"/>
            </a:endParaRPr>
          </a:p>
          <a:p>
            <a:pPr marL="0" lvl="1" indent="0">
              <a:lnSpc>
                <a:spcPct val="100000"/>
              </a:lnSpc>
              <a:buNone/>
            </a:pPr>
            <a:r>
              <a:rPr lang="fr-FR" sz="2000" dirty="0" err="1">
                <a:latin typeface="+mj-lt"/>
                <a:cs typeface="Estrangelo Edessa" panose="03080600000000000000" pitchFamily="66" charset="0"/>
                <a:sym typeface="Wingdings" panose="05000000000000000000" pitchFamily="2" charset="2"/>
              </a:rPr>
              <a:t>where</a:t>
            </a:r>
            <a:r>
              <a:rPr lang="fr-FR" sz="2000" dirty="0">
                <a:latin typeface="+mj-lt"/>
                <a:cs typeface="Estrangelo Edessa" panose="03080600000000000000" pitchFamily="66" charset="0"/>
                <a:sym typeface="Wingdings" panose="05000000000000000000" pitchFamily="2" charset="2"/>
              </a:rPr>
              <a:t>, 	</a:t>
            </a:r>
            <a:r>
              <a:rPr lang="fr-FR" sz="2000" b="1" i="1" dirty="0" err="1">
                <a:effectLst>
                  <a:outerShdw blurRad="38100" dist="38100" dir="2700000" algn="tl">
                    <a:srgbClr val="000000">
                      <a:alpha val="43137"/>
                    </a:srgbClr>
                  </a:outerShdw>
                </a:effectLst>
                <a:latin typeface="+mj-lt"/>
                <a:cs typeface="Estrangelo Edessa" panose="03080600000000000000" pitchFamily="66" charset="0"/>
                <a:sym typeface="Wingdings" panose="05000000000000000000" pitchFamily="2" charset="2"/>
              </a:rPr>
              <a:t>P</a:t>
            </a:r>
            <a:r>
              <a:rPr lang="fr-FR" sz="2000" b="1" i="1" baseline="-25000" dirty="0" err="1">
                <a:effectLst>
                  <a:outerShdw blurRad="38100" dist="38100" dir="2700000" algn="tl">
                    <a:srgbClr val="000000">
                      <a:alpha val="43137"/>
                    </a:srgbClr>
                  </a:outerShdw>
                </a:effectLst>
                <a:latin typeface="+mj-lt"/>
                <a:cs typeface="Estrangelo Edessa" panose="03080600000000000000" pitchFamily="66" charset="0"/>
                <a:sym typeface="Wingdings" panose="05000000000000000000" pitchFamily="2" charset="2"/>
              </a:rPr>
              <a:t>i,t</a:t>
            </a:r>
            <a:r>
              <a:rPr lang="fr-FR" sz="2000" b="1" i="1" baseline="-25000" dirty="0">
                <a:effectLst>
                  <a:outerShdw blurRad="38100" dist="38100" dir="2700000" algn="tl">
                    <a:srgbClr val="000000">
                      <a:alpha val="43137"/>
                    </a:srgbClr>
                  </a:outerShdw>
                </a:effectLst>
                <a:latin typeface="+mj-lt"/>
                <a:cs typeface="Estrangelo Edessa" panose="03080600000000000000" pitchFamily="66" charset="0"/>
                <a:sym typeface="Wingdings" panose="05000000000000000000" pitchFamily="2" charset="2"/>
              </a:rPr>
              <a:t> </a:t>
            </a:r>
            <a:r>
              <a:rPr lang="fr-FR" sz="2000" i="1" baseline="-25000" dirty="0">
                <a:latin typeface="+mj-lt"/>
                <a:cs typeface="Estrangelo Edessa" panose="03080600000000000000" pitchFamily="66" charset="0"/>
                <a:sym typeface="Wingdings" panose="05000000000000000000" pitchFamily="2" charset="2"/>
              </a:rPr>
              <a:t>	</a:t>
            </a:r>
            <a:r>
              <a:rPr lang="fr-FR" sz="2000" dirty="0" err="1">
                <a:latin typeface="+mj-lt"/>
                <a:cs typeface="Estrangelo Edessa" panose="03080600000000000000" pitchFamily="66" charset="0"/>
                <a:sym typeface="Wingdings" panose="05000000000000000000" pitchFamily="2" charset="2"/>
              </a:rPr>
              <a:t>is</a:t>
            </a:r>
            <a:r>
              <a:rPr lang="fr-FR" sz="2000" dirty="0">
                <a:latin typeface="+mj-lt"/>
                <a:cs typeface="Estrangelo Edessa" panose="03080600000000000000" pitchFamily="66" charset="0"/>
                <a:sym typeface="Wingdings" panose="05000000000000000000" pitchFamily="2" charset="2"/>
              </a:rPr>
              <a:t> performance of </a:t>
            </a:r>
            <a:r>
              <a:rPr lang="fr-FR" sz="2000" dirty="0" err="1">
                <a:latin typeface="+mj-lt"/>
                <a:cs typeface="Estrangelo Edessa" panose="03080600000000000000" pitchFamily="66" charset="0"/>
                <a:sym typeface="Wingdings" panose="05000000000000000000" pitchFamily="2" charset="2"/>
              </a:rPr>
              <a:t>player</a:t>
            </a:r>
            <a:r>
              <a:rPr lang="fr-FR" sz="2000" dirty="0">
                <a:latin typeface="+mj-lt"/>
                <a:cs typeface="Estrangelo Edessa" panose="03080600000000000000" pitchFamily="66" charset="0"/>
                <a:sym typeface="Wingdings" panose="05000000000000000000" pitchFamily="2" charset="2"/>
              </a:rPr>
              <a:t> </a:t>
            </a:r>
            <a:r>
              <a:rPr lang="fr-FR" sz="2000" i="1" dirty="0">
                <a:latin typeface="+mj-lt"/>
                <a:cs typeface="Estrangelo Edessa" panose="03080600000000000000" pitchFamily="66" charset="0"/>
                <a:sym typeface="Wingdings" panose="05000000000000000000" pitchFamily="2" charset="2"/>
              </a:rPr>
              <a:t>i</a:t>
            </a:r>
            <a:r>
              <a:rPr lang="fr-FR" sz="2000" dirty="0">
                <a:latin typeface="+mj-lt"/>
                <a:cs typeface="Estrangelo Edessa" panose="03080600000000000000" pitchFamily="66" charset="0"/>
                <a:sym typeface="Wingdings" panose="05000000000000000000" pitchFamily="2" charset="2"/>
              </a:rPr>
              <a:t> for a </a:t>
            </a:r>
            <a:r>
              <a:rPr lang="fr-FR" sz="2000" dirty="0" err="1">
                <a:latin typeface="+mj-lt"/>
                <a:cs typeface="Estrangelo Edessa" panose="03080600000000000000" pitchFamily="66" charset="0"/>
                <a:sym typeface="Wingdings" panose="05000000000000000000" pitchFamily="2" charset="2"/>
              </a:rPr>
              <a:t>game</a:t>
            </a:r>
            <a:r>
              <a:rPr lang="fr-FR" sz="2000" dirty="0">
                <a:latin typeface="+mj-lt"/>
                <a:cs typeface="Estrangelo Edessa" panose="03080600000000000000" pitchFamily="66" charset="0"/>
                <a:sym typeface="Wingdings" panose="05000000000000000000" pitchFamily="2" charset="2"/>
              </a:rPr>
              <a:t> at </a:t>
            </a:r>
            <a:r>
              <a:rPr lang="fr-FR" sz="2000" dirty="0" err="1">
                <a:latin typeface="+mj-lt"/>
                <a:cs typeface="Estrangelo Edessa" panose="03080600000000000000" pitchFamily="66" charset="0"/>
                <a:sym typeface="Wingdings" panose="05000000000000000000" pitchFamily="2" charset="2"/>
              </a:rPr>
              <a:t>day</a:t>
            </a:r>
            <a:r>
              <a:rPr lang="fr-FR" sz="2000" dirty="0">
                <a:latin typeface="+mj-lt"/>
                <a:cs typeface="Estrangelo Edessa" panose="03080600000000000000" pitchFamily="66" charset="0"/>
                <a:sym typeface="Wingdings" panose="05000000000000000000" pitchFamily="2" charset="2"/>
              </a:rPr>
              <a:t> </a:t>
            </a:r>
            <a:r>
              <a:rPr lang="fr-FR" sz="2000" i="1" dirty="0">
                <a:latin typeface="+mj-lt"/>
                <a:cs typeface="Estrangelo Edessa" panose="03080600000000000000" pitchFamily="66" charset="0"/>
                <a:sym typeface="Wingdings" panose="05000000000000000000" pitchFamily="2" charset="2"/>
              </a:rPr>
              <a:t>t</a:t>
            </a:r>
          </a:p>
          <a:p>
            <a:pPr marL="0" lvl="1" indent="0">
              <a:lnSpc>
                <a:spcPct val="100000"/>
              </a:lnSpc>
              <a:buNone/>
            </a:pPr>
            <a:r>
              <a:rPr lang="fr-FR" sz="2000" i="1" dirty="0">
                <a:latin typeface="+mj-lt"/>
                <a:cs typeface="Estrangelo Edessa" panose="03080600000000000000" pitchFamily="66" charset="0"/>
                <a:sym typeface="Wingdings" panose="05000000000000000000" pitchFamily="2" charset="2"/>
              </a:rPr>
              <a:t>	</a:t>
            </a:r>
            <a:r>
              <a:rPr lang="fr-FR" sz="2000" b="1" i="1" dirty="0">
                <a:effectLst>
                  <a:outerShdw blurRad="38100" dist="38100" dir="2700000" algn="tl">
                    <a:srgbClr val="000000">
                      <a:alpha val="43137"/>
                    </a:srgbClr>
                  </a:outerShdw>
                </a:effectLst>
                <a:latin typeface="+mj-lt"/>
                <a:cs typeface="Estrangelo Edessa" panose="03080600000000000000" pitchFamily="66" charset="0"/>
                <a:sym typeface="Wingdings" panose="05000000000000000000" pitchFamily="2" charset="2"/>
              </a:rPr>
              <a:t>M</a:t>
            </a:r>
            <a:r>
              <a:rPr lang="fr-FR" sz="2000" i="1" dirty="0">
                <a:latin typeface="+mj-lt"/>
                <a:cs typeface="Estrangelo Edessa" panose="03080600000000000000" pitchFamily="66" charset="0"/>
                <a:sym typeface="Wingdings" panose="05000000000000000000" pitchFamily="2" charset="2"/>
              </a:rPr>
              <a:t>	</a:t>
            </a:r>
            <a:r>
              <a:rPr lang="fr-FR" sz="2000" dirty="0" err="1">
                <a:latin typeface="+mj-lt"/>
                <a:cs typeface="Estrangelo Edessa" panose="03080600000000000000" pitchFamily="66" charset="0"/>
                <a:sym typeface="Wingdings" panose="05000000000000000000" pitchFamily="2" charset="2"/>
              </a:rPr>
              <a:t>is</a:t>
            </a:r>
            <a:r>
              <a:rPr lang="fr-FR" sz="2000" dirty="0">
                <a:latin typeface="+mj-lt"/>
                <a:cs typeface="Estrangelo Edessa" panose="03080600000000000000" pitchFamily="66" charset="0"/>
                <a:sym typeface="Wingdings" panose="05000000000000000000" pitchFamily="2" charset="2"/>
              </a:rPr>
              <a:t> </a:t>
            </a:r>
            <a:r>
              <a:rPr lang="fr-FR" sz="2000" dirty="0" err="1">
                <a:latin typeface="+mj-lt"/>
                <a:cs typeface="Estrangelo Edessa" panose="03080600000000000000" pitchFamily="66" charset="0"/>
                <a:sym typeface="Wingdings" panose="05000000000000000000" pitchFamily="2" charset="2"/>
              </a:rPr>
              <a:t>player’s</a:t>
            </a:r>
            <a:r>
              <a:rPr lang="fr-FR" sz="2000" dirty="0">
                <a:latin typeface="+mj-lt"/>
                <a:cs typeface="Estrangelo Edessa" panose="03080600000000000000" pitchFamily="66" charset="0"/>
                <a:sym typeface="Wingdings" panose="05000000000000000000" pitchFamily="2" charset="2"/>
              </a:rPr>
              <a:t> </a:t>
            </a:r>
            <a:r>
              <a:rPr lang="fr-FR" sz="2000" dirty="0" err="1">
                <a:latin typeface="+mj-lt"/>
                <a:cs typeface="Estrangelo Edessa" panose="03080600000000000000" pitchFamily="66" charset="0"/>
                <a:sym typeface="Wingdings" panose="05000000000000000000" pitchFamily="2" charset="2"/>
              </a:rPr>
              <a:t>mood</a:t>
            </a:r>
            <a:endParaRPr lang="fr-FR" sz="2000" dirty="0">
              <a:latin typeface="+mj-lt"/>
              <a:cs typeface="Estrangelo Edessa" panose="03080600000000000000" pitchFamily="66" charset="0"/>
              <a:sym typeface="Wingdings" panose="05000000000000000000" pitchFamily="2" charset="2"/>
            </a:endParaRPr>
          </a:p>
          <a:p>
            <a:pPr marL="0" lvl="1" indent="0">
              <a:lnSpc>
                <a:spcPct val="100000"/>
              </a:lnSpc>
              <a:buNone/>
            </a:pPr>
            <a:endParaRPr lang="fr-FR" sz="2000" dirty="0">
              <a:latin typeface="+mj-lt"/>
              <a:cs typeface="Estrangelo Edessa" panose="03080600000000000000" pitchFamily="66" charset="0"/>
              <a:sym typeface="Wingdings" panose="05000000000000000000" pitchFamily="2" charset="2"/>
            </a:endParaRPr>
          </a:p>
          <a:p>
            <a:pPr marL="0" lvl="1" indent="0">
              <a:lnSpc>
                <a:spcPct val="100000"/>
              </a:lnSpc>
              <a:buNone/>
            </a:pPr>
            <a:r>
              <a:rPr lang="fr-FR" sz="2000" dirty="0">
                <a:latin typeface="+mj-lt"/>
                <a:cs typeface="Estrangelo Edessa" panose="03080600000000000000" pitchFamily="66" charset="0"/>
                <a:sym typeface="Wingdings" panose="05000000000000000000" pitchFamily="2" charset="2"/>
              </a:rPr>
              <a:t>The </a:t>
            </a:r>
            <a:r>
              <a:rPr lang="fr-FR" sz="2000" dirty="0" err="1">
                <a:latin typeface="+mj-lt"/>
                <a:cs typeface="Estrangelo Edessa" panose="03080600000000000000" pitchFamily="66" charset="0"/>
                <a:sym typeface="Wingdings" panose="05000000000000000000" pitchFamily="2" charset="2"/>
              </a:rPr>
              <a:t>extended</a:t>
            </a:r>
            <a:r>
              <a:rPr lang="fr-FR" sz="2000" dirty="0">
                <a:latin typeface="+mj-lt"/>
                <a:cs typeface="Estrangelo Edessa" panose="03080600000000000000" pitchFamily="66" charset="0"/>
                <a:sym typeface="Wingdings" panose="05000000000000000000" pitchFamily="2" charset="2"/>
              </a:rPr>
              <a:t> model </a:t>
            </a:r>
            <a:r>
              <a:rPr lang="fr-FR" sz="2000" dirty="0" err="1">
                <a:latin typeface="+mj-lt"/>
                <a:cs typeface="Estrangelo Edessa" panose="03080600000000000000" pitchFamily="66" charset="0"/>
                <a:sym typeface="Wingdings" panose="05000000000000000000" pitchFamily="2" charset="2"/>
              </a:rPr>
              <a:t>is</a:t>
            </a:r>
            <a:r>
              <a:rPr lang="fr-FR" sz="2000" dirty="0">
                <a:latin typeface="+mj-lt"/>
                <a:cs typeface="Estrangelo Edessa" panose="03080600000000000000" pitchFamily="66" charset="0"/>
                <a:sym typeface="Wingdings" panose="05000000000000000000" pitchFamily="2" charset="2"/>
              </a:rPr>
              <a:t>:</a:t>
            </a:r>
          </a:p>
          <a:p>
            <a:pPr marL="0" lvl="1" indent="0">
              <a:lnSpc>
                <a:spcPct val="100000"/>
              </a:lnSpc>
              <a:buNone/>
            </a:pPr>
            <a:endParaRPr lang="fr-FR" sz="1000" dirty="0">
              <a:latin typeface="+mj-lt"/>
              <a:cs typeface="Estrangelo Edessa" panose="03080600000000000000" pitchFamily="66" charset="0"/>
              <a:sym typeface="Wingdings" panose="05000000000000000000" pitchFamily="2" charset="2"/>
            </a:endParaRPr>
          </a:p>
          <a:p>
            <a:pPr marL="2152650" indent="-623888">
              <a:lnSpc>
                <a:spcPct val="100000"/>
              </a:lnSpc>
              <a:buNone/>
            </a:pPr>
            <a:r>
              <a:rPr lang="en-AU" sz="2000" i="1" dirty="0" err="1">
                <a:solidFill>
                  <a:srgbClr val="068DA4"/>
                </a:solidFill>
                <a:latin typeface="+mj-lt"/>
                <a:cs typeface="Estrangelo Edessa" panose="03080600000000000000" pitchFamily="66" charset="0"/>
              </a:rPr>
              <a:t>P</a:t>
            </a:r>
            <a:r>
              <a:rPr lang="en-AU" sz="2000" i="1" baseline="-25000" dirty="0" err="1">
                <a:solidFill>
                  <a:srgbClr val="068DA4"/>
                </a:solidFill>
                <a:latin typeface="+mj-lt"/>
                <a:cs typeface="Estrangelo Edessa" panose="03080600000000000000" pitchFamily="66" charset="0"/>
              </a:rPr>
              <a:t>i,t</a:t>
            </a:r>
            <a:r>
              <a:rPr lang="en-AU" sz="2000" i="1" dirty="0">
                <a:solidFill>
                  <a:srgbClr val="068DA4"/>
                </a:solidFill>
                <a:latin typeface="+mj-lt"/>
                <a:cs typeface="Estrangelo Edessa" panose="03080600000000000000" pitchFamily="66" charset="0"/>
              </a:rPr>
              <a:t> = </a:t>
            </a:r>
            <a:r>
              <a:rPr lang="el-GR" sz="2000" i="1" dirty="0">
                <a:solidFill>
                  <a:srgbClr val="068DA4"/>
                </a:solidFill>
                <a:latin typeface="+mj-lt"/>
                <a:cs typeface="Estrangelo Edessa" panose="03080600000000000000" pitchFamily="66" charset="0"/>
              </a:rPr>
              <a:t>α + </a:t>
            </a:r>
            <a:r>
              <a:rPr lang="el-GR" sz="2000" dirty="0">
                <a:solidFill>
                  <a:srgbClr val="068DA4"/>
                </a:solidFill>
                <a:latin typeface="+mj-lt"/>
                <a:cs typeface="Estrangelo Edessa" panose="03080600000000000000" pitchFamily="66" charset="0"/>
              </a:rPr>
              <a:t>β</a:t>
            </a:r>
            <a:r>
              <a:rPr lang="el-GR" sz="2000" i="1" baseline="-25000" dirty="0">
                <a:solidFill>
                  <a:srgbClr val="068DA4"/>
                </a:solidFill>
                <a:latin typeface="+mj-lt"/>
                <a:cs typeface="Estrangelo Edessa" panose="03080600000000000000" pitchFamily="66" charset="0"/>
              </a:rPr>
              <a:t>1 </a:t>
            </a:r>
            <a:r>
              <a:rPr lang="en-AU" sz="2000" i="1" dirty="0" err="1">
                <a:solidFill>
                  <a:srgbClr val="068DA4"/>
                </a:solidFill>
                <a:latin typeface="+mj-lt"/>
                <a:cs typeface="Estrangelo Edessa" panose="03080600000000000000" pitchFamily="66" charset="0"/>
              </a:rPr>
              <a:t>M</a:t>
            </a:r>
            <a:r>
              <a:rPr lang="en-AU" sz="2000" i="1" baseline="-25000" dirty="0" err="1">
                <a:solidFill>
                  <a:srgbClr val="068DA4"/>
                </a:solidFill>
                <a:latin typeface="+mj-lt"/>
                <a:cs typeface="Estrangelo Edessa" panose="03080600000000000000" pitchFamily="66" charset="0"/>
              </a:rPr>
              <a:t>i,t</a:t>
            </a:r>
            <a:r>
              <a:rPr lang="en-AU" sz="2000" i="1" dirty="0">
                <a:solidFill>
                  <a:srgbClr val="068DA4"/>
                </a:solidFill>
                <a:latin typeface="+mj-lt"/>
                <a:cs typeface="Estrangelo Edessa" panose="03080600000000000000" pitchFamily="66" charset="0"/>
              </a:rPr>
              <a:t> </a:t>
            </a:r>
            <a:r>
              <a:rPr lang="en-AU" sz="2000" dirty="0">
                <a:solidFill>
                  <a:srgbClr val="C00000"/>
                </a:solidFill>
                <a:latin typeface="+mj-lt"/>
                <a:cs typeface="Estrangelo Edessa" panose="03080600000000000000" pitchFamily="66" charset="0"/>
              </a:rPr>
              <a:t>+ </a:t>
            </a:r>
            <a:r>
              <a:rPr lang="el-GR" sz="2000" dirty="0">
                <a:solidFill>
                  <a:srgbClr val="C00000"/>
                </a:solidFill>
                <a:latin typeface="+mj-lt"/>
                <a:cs typeface="Estrangelo Edessa" panose="03080600000000000000" pitchFamily="66" charset="0"/>
              </a:rPr>
              <a:t>β</a:t>
            </a:r>
            <a:r>
              <a:rPr lang="el-GR" sz="2000" i="1" baseline="-25000" dirty="0">
                <a:solidFill>
                  <a:srgbClr val="C00000"/>
                </a:solidFill>
                <a:latin typeface="+mj-lt"/>
                <a:cs typeface="Estrangelo Edessa" panose="03080600000000000000" pitchFamily="66" charset="0"/>
              </a:rPr>
              <a:t>2 </a:t>
            </a:r>
            <a:r>
              <a:rPr lang="en-AU" sz="2000" i="1" dirty="0" err="1">
                <a:solidFill>
                  <a:srgbClr val="C00000"/>
                </a:solidFill>
                <a:latin typeface="+mj-lt"/>
                <a:cs typeface="Estrangelo Edessa" panose="03080600000000000000" pitchFamily="66" charset="0"/>
              </a:rPr>
              <a:t>P</a:t>
            </a:r>
            <a:r>
              <a:rPr lang="en-AU" sz="2000" i="1" baseline="-25000" dirty="0" err="1">
                <a:solidFill>
                  <a:srgbClr val="C00000"/>
                </a:solidFill>
                <a:latin typeface="+mj-lt"/>
                <a:cs typeface="Estrangelo Edessa" panose="03080600000000000000" pitchFamily="66" charset="0"/>
              </a:rPr>
              <a:t>i,t</a:t>
            </a:r>
            <a:r>
              <a:rPr lang="en-AU" sz="2000" i="1" baseline="-25000" dirty="0">
                <a:solidFill>
                  <a:srgbClr val="C00000"/>
                </a:solidFill>
                <a:latin typeface="+mj-lt"/>
                <a:cs typeface="Estrangelo Edessa" panose="03080600000000000000" pitchFamily="66" charset="0"/>
              </a:rPr>
              <a:t>–1</a:t>
            </a:r>
            <a:r>
              <a:rPr lang="en-AU" sz="2000" i="1" dirty="0">
                <a:solidFill>
                  <a:srgbClr val="C00000"/>
                </a:solidFill>
                <a:latin typeface="+mj-lt"/>
                <a:cs typeface="Estrangelo Edessa" panose="03080600000000000000" pitchFamily="66" charset="0"/>
              </a:rPr>
              <a:t> </a:t>
            </a:r>
            <a:r>
              <a:rPr lang="en-AU" sz="2000" dirty="0">
                <a:solidFill>
                  <a:srgbClr val="C00000"/>
                </a:solidFill>
                <a:latin typeface="+mj-lt"/>
                <a:cs typeface="Estrangelo Edessa" panose="03080600000000000000" pitchFamily="66" charset="0"/>
              </a:rPr>
              <a:t>+</a:t>
            </a:r>
            <a:r>
              <a:rPr lang="en-AU" sz="2000" i="1" dirty="0">
                <a:solidFill>
                  <a:srgbClr val="C00000"/>
                </a:solidFill>
                <a:latin typeface="+mj-lt"/>
                <a:cs typeface="Estrangelo Edessa" panose="03080600000000000000" pitchFamily="66" charset="0"/>
              </a:rPr>
              <a:t> </a:t>
            </a:r>
            <a:r>
              <a:rPr lang="el-GR" sz="2000" dirty="0">
                <a:solidFill>
                  <a:srgbClr val="C00000"/>
                </a:solidFill>
                <a:latin typeface="+mj-lt"/>
                <a:cs typeface="Estrangelo Edessa" panose="03080600000000000000" pitchFamily="66" charset="0"/>
              </a:rPr>
              <a:t>β</a:t>
            </a:r>
            <a:r>
              <a:rPr lang="el-GR" sz="2000" i="1" baseline="-25000" dirty="0">
                <a:solidFill>
                  <a:srgbClr val="C00000"/>
                </a:solidFill>
                <a:latin typeface="+mj-lt"/>
                <a:cs typeface="Estrangelo Edessa" panose="03080600000000000000" pitchFamily="66" charset="0"/>
              </a:rPr>
              <a:t>3 </a:t>
            </a:r>
            <a:r>
              <a:rPr lang="en-AU" sz="2000" i="1" dirty="0" err="1">
                <a:solidFill>
                  <a:srgbClr val="C00000"/>
                </a:solidFill>
                <a:latin typeface="+mj-lt"/>
                <a:cs typeface="Estrangelo Edessa" panose="03080600000000000000" pitchFamily="66" charset="0"/>
              </a:rPr>
              <a:t>Salary</a:t>
            </a:r>
            <a:r>
              <a:rPr lang="en-AU" sz="2000" i="1" baseline="-25000" dirty="0" err="1">
                <a:solidFill>
                  <a:srgbClr val="C00000"/>
                </a:solidFill>
                <a:latin typeface="+mj-lt"/>
                <a:cs typeface="Estrangelo Edessa" panose="03080600000000000000" pitchFamily="66" charset="0"/>
              </a:rPr>
              <a:t>i,t</a:t>
            </a:r>
            <a:r>
              <a:rPr lang="en-AU" sz="2000" i="1" dirty="0">
                <a:solidFill>
                  <a:srgbClr val="C00000"/>
                </a:solidFill>
                <a:latin typeface="+mj-lt"/>
                <a:cs typeface="Estrangelo Edessa" panose="03080600000000000000" pitchFamily="66" charset="0"/>
              </a:rPr>
              <a:t> </a:t>
            </a:r>
            <a:r>
              <a:rPr lang="en-AU" sz="2000" dirty="0">
                <a:solidFill>
                  <a:srgbClr val="C00000"/>
                </a:solidFill>
                <a:latin typeface="+mj-lt"/>
                <a:cs typeface="Estrangelo Edessa" panose="03080600000000000000" pitchFamily="66" charset="0"/>
              </a:rPr>
              <a:t>+ </a:t>
            </a:r>
            <a:r>
              <a:rPr lang="el-GR" sz="2000" dirty="0">
                <a:solidFill>
                  <a:srgbClr val="C00000"/>
                </a:solidFill>
                <a:latin typeface="+mj-lt"/>
                <a:cs typeface="Estrangelo Edessa" panose="03080600000000000000" pitchFamily="66" charset="0"/>
              </a:rPr>
              <a:t>β</a:t>
            </a:r>
            <a:r>
              <a:rPr lang="el-GR" sz="2000" i="1" baseline="-25000" dirty="0">
                <a:solidFill>
                  <a:srgbClr val="C00000"/>
                </a:solidFill>
                <a:latin typeface="+mj-lt"/>
                <a:cs typeface="Estrangelo Edessa" panose="03080600000000000000" pitchFamily="66" charset="0"/>
              </a:rPr>
              <a:t>4 </a:t>
            </a:r>
            <a:r>
              <a:rPr lang="en-AU" sz="2000" i="1" dirty="0" err="1">
                <a:solidFill>
                  <a:srgbClr val="C00000"/>
                </a:solidFill>
                <a:latin typeface="+mj-lt"/>
                <a:cs typeface="Estrangelo Edessa" panose="03080600000000000000" pitchFamily="66" charset="0"/>
              </a:rPr>
              <a:t>Age</a:t>
            </a:r>
            <a:r>
              <a:rPr lang="en-AU" sz="2000" i="1" baseline="-25000" dirty="0" err="1">
                <a:solidFill>
                  <a:srgbClr val="C00000"/>
                </a:solidFill>
                <a:latin typeface="+mj-lt"/>
                <a:cs typeface="Estrangelo Edessa" panose="03080600000000000000" pitchFamily="66" charset="0"/>
              </a:rPr>
              <a:t>i,t</a:t>
            </a:r>
            <a:r>
              <a:rPr lang="en-AU" sz="2000" i="1" dirty="0">
                <a:solidFill>
                  <a:srgbClr val="C00000"/>
                </a:solidFill>
                <a:latin typeface="+mj-lt"/>
                <a:cs typeface="Estrangelo Edessa" panose="03080600000000000000" pitchFamily="66" charset="0"/>
              </a:rPr>
              <a:t> </a:t>
            </a:r>
            <a:r>
              <a:rPr lang="en-AU" sz="2000" dirty="0">
                <a:solidFill>
                  <a:srgbClr val="C00000"/>
                </a:solidFill>
                <a:latin typeface="+mj-lt"/>
                <a:cs typeface="Estrangelo Edessa" panose="03080600000000000000" pitchFamily="66" charset="0"/>
              </a:rPr>
              <a:t>+ </a:t>
            </a:r>
            <a:r>
              <a:rPr lang="el-GR" sz="2000" dirty="0">
                <a:solidFill>
                  <a:srgbClr val="C00000"/>
                </a:solidFill>
                <a:latin typeface="+mj-lt"/>
                <a:cs typeface="Estrangelo Edessa" panose="03080600000000000000" pitchFamily="66" charset="0"/>
              </a:rPr>
              <a:t>β</a:t>
            </a:r>
            <a:r>
              <a:rPr lang="el-GR" sz="2000" i="1" baseline="-25000" dirty="0">
                <a:solidFill>
                  <a:srgbClr val="C00000"/>
                </a:solidFill>
                <a:latin typeface="+mj-lt"/>
                <a:cs typeface="Estrangelo Edessa" panose="03080600000000000000" pitchFamily="66" charset="0"/>
              </a:rPr>
              <a:t>5 </a:t>
            </a:r>
            <a:r>
              <a:rPr lang="en-AU" sz="2000" i="1" dirty="0" err="1">
                <a:solidFill>
                  <a:srgbClr val="C00000"/>
                </a:solidFill>
                <a:latin typeface="+mj-lt"/>
                <a:cs typeface="Estrangelo Edessa" panose="03080600000000000000" pitchFamily="66" charset="0"/>
              </a:rPr>
              <a:t>Age</a:t>
            </a:r>
            <a:r>
              <a:rPr lang="en-AU" sz="2000" i="1" baseline="-25000" dirty="0" err="1">
                <a:solidFill>
                  <a:srgbClr val="C00000"/>
                </a:solidFill>
                <a:latin typeface="+mj-lt"/>
                <a:cs typeface="Estrangelo Edessa" panose="03080600000000000000" pitchFamily="66" charset="0"/>
              </a:rPr>
              <a:t>i,t</a:t>
            </a:r>
            <a:r>
              <a:rPr lang="el-GR" sz="2000" i="1" baseline="30000" dirty="0">
                <a:solidFill>
                  <a:srgbClr val="C00000"/>
                </a:solidFill>
                <a:latin typeface="+mj-lt"/>
                <a:cs typeface="Estrangelo Edessa" panose="03080600000000000000" pitchFamily="66" charset="0"/>
              </a:rPr>
              <a:t>2</a:t>
            </a:r>
            <a:r>
              <a:rPr lang="el-GR" sz="2000" i="1" dirty="0">
                <a:solidFill>
                  <a:srgbClr val="C00000"/>
                </a:solidFill>
                <a:latin typeface="+mj-lt"/>
                <a:cs typeface="Estrangelo Edessa" panose="03080600000000000000" pitchFamily="66" charset="0"/>
              </a:rPr>
              <a:t> + </a:t>
            </a:r>
            <a:r>
              <a:rPr lang="el-GR" sz="2000" dirty="0">
                <a:solidFill>
                  <a:srgbClr val="C00000"/>
                </a:solidFill>
                <a:latin typeface="+mj-lt"/>
                <a:cs typeface="Estrangelo Edessa" panose="03080600000000000000" pitchFamily="66" charset="0"/>
              </a:rPr>
              <a:t>β</a:t>
            </a:r>
            <a:r>
              <a:rPr lang="el-GR" sz="2000" i="1" baseline="-25000" dirty="0">
                <a:solidFill>
                  <a:srgbClr val="C00000"/>
                </a:solidFill>
                <a:latin typeface="+mj-lt"/>
                <a:cs typeface="Estrangelo Edessa" panose="03080600000000000000" pitchFamily="66" charset="0"/>
              </a:rPr>
              <a:t>6</a:t>
            </a:r>
            <a:r>
              <a:rPr lang="en-AU" sz="2000" i="1" baseline="-25000" dirty="0">
                <a:solidFill>
                  <a:srgbClr val="C00000"/>
                </a:solidFill>
                <a:latin typeface="+mj-lt"/>
                <a:cs typeface="Estrangelo Edessa" panose="03080600000000000000" pitchFamily="66" charset="0"/>
              </a:rPr>
              <a:t> </a:t>
            </a:r>
            <a:r>
              <a:rPr lang="en-AU" sz="2000" i="1" dirty="0" err="1">
                <a:solidFill>
                  <a:srgbClr val="C00000"/>
                </a:solidFill>
                <a:latin typeface="+mj-lt"/>
                <a:cs typeface="Estrangelo Edessa" panose="03080600000000000000" pitchFamily="66" charset="0"/>
              </a:rPr>
              <a:t>Home</a:t>
            </a:r>
            <a:r>
              <a:rPr lang="en-AU" sz="2000" i="1" baseline="-25000" dirty="0" err="1">
                <a:solidFill>
                  <a:srgbClr val="C00000"/>
                </a:solidFill>
                <a:latin typeface="+mj-lt"/>
                <a:cs typeface="Estrangelo Edessa" panose="03080600000000000000" pitchFamily="66" charset="0"/>
              </a:rPr>
              <a:t>i,t</a:t>
            </a:r>
            <a:r>
              <a:rPr lang="en-AU" sz="2000" i="1" dirty="0">
                <a:solidFill>
                  <a:srgbClr val="C00000"/>
                </a:solidFill>
                <a:latin typeface="+mj-lt"/>
                <a:cs typeface="Estrangelo Edessa" panose="03080600000000000000" pitchFamily="66" charset="0"/>
              </a:rPr>
              <a:t> </a:t>
            </a:r>
            <a:r>
              <a:rPr lang="en-AU" sz="2000" dirty="0">
                <a:solidFill>
                  <a:srgbClr val="C00000"/>
                </a:solidFill>
                <a:latin typeface="+mj-lt"/>
                <a:cs typeface="Estrangelo Edessa" panose="03080600000000000000" pitchFamily="66" charset="0"/>
              </a:rPr>
              <a:t>+ </a:t>
            </a:r>
            <a:r>
              <a:rPr lang="el-GR" sz="2000" dirty="0">
                <a:solidFill>
                  <a:srgbClr val="C00000"/>
                </a:solidFill>
                <a:latin typeface="+mj-lt"/>
                <a:cs typeface="Estrangelo Edessa" panose="03080600000000000000" pitchFamily="66" charset="0"/>
              </a:rPr>
              <a:t>β</a:t>
            </a:r>
            <a:r>
              <a:rPr lang="el-GR" sz="2000" i="1" baseline="-25000" dirty="0">
                <a:solidFill>
                  <a:srgbClr val="C00000"/>
                </a:solidFill>
                <a:latin typeface="+mj-lt"/>
                <a:cs typeface="Estrangelo Edessa" panose="03080600000000000000" pitchFamily="66" charset="0"/>
              </a:rPr>
              <a:t>7</a:t>
            </a:r>
            <a:r>
              <a:rPr lang="en-AU" sz="2000" i="1" baseline="-25000" dirty="0">
                <a:solidFill>
                  <a:srgbClr val="C00000"/>
                </a:solidFill>
                <a:latin typeface="+mj-lt"/>
                <a:cs typeface="Estrangelo Edessa" panose="03080600000000000000" pitchFamily="66" charset="0"/>
              </a:rPr>
              <a:t> </a:t>
            </a:r>
            <a:r>
              <a:rPr lang="en-AU" sz="2000" i="1" dirty="0" err="1">
                <a:solidFill>
                  <a:srgbClr val="C00000"/>
                </a:solidFill>
                <a:latin typeface="+mj-lt"/>
                <a:cs typeface="Estrangelo Edessa" panose="03080600000000000000" pitchFamily="66" charset="0"/>
              </a:rPr>
              <a:t>PosC</a:t>
            </a:r>
            <a:r>
              <a:rPr lang="en-AU" sz="2000" i="1" baseline="-25000" dirty="0" err="1">
                <a:solidFill>
                  <a:srgbClr val="C00000"/>
                </a:solidFill>
                <a:latin typeface="+mj-lt"/>
                <a:cs typeface="Estrangelo Edessa" panose="03080600000000000000" pitchFamily="66" charset="0"/>
              </a:rPr>
              <a:t>i</a:t>
            </a:r>
            <a:r>
              <a:rPr lang="en-AU" sz="2000" i="1" baseline="-25000" dirty="0">
                <a:solidFill>
                  <a:srgbClr val="C00000"/>
                </a:solidFill>
                <a:latin typeface="+mj-lt"/>
                <a:cs typeface="Estrangelo Edessa" panose="03080600000000000000" pitchFamily="66" charset="0"/>
              </a:rPr>
              <a:t> </a:t>
            </a:r>
            <a:r>
              <a:rPr lang="en-AU" sz="2000" dirty="0">
                <a:solidFill>
                  <a:srgbClr val="C00000"/>
                </a:solidFill>
                <a:latin typeface="+mj-lt"/>
                <a:cs typeface="Estrangelo Edessa" panose="03080600000000000000" pitchFamily="66" charset="0"/>
              </a:rPr>
              <a:t>+</a:t>
            </a:r>
            <a:r>
              <a:rPr lang="en-AU" sz="2000" i="1" dirty="0">
                <a:solidFill>
                  <a:srgbClr val="C00000"/>
                </a:solidFill>
                <a:latin typeface="+mj-lt"/>
                <a:cs typeface="Estrangelo Edessa" panose="03080600000000000000" pitchFamily="66" charset="0"/>
              </a:rPr>
              <a:t> </a:t>
            </a:r>
            <a:r>
              <a:rPr lang="el-GR" sz="2000" dirty="0">
                <a:solidFill>
                  <a:srgbClr val="C00000"/>
                </a:solidFill>
                <a:latin typeface="+mj-lt"/>
                <a:cs typeface="Estrangelo Edessa" panose="03080600000000000000" pitchFamily="66" charset="0"/>
              </a:rPr>
              <a:t>β</a:t>
            </a:r>
            <a:r>
              <a:rPr lang="el-GR" sz="2000" i="1" baseline="-25000" dirty="0">
                <a:solidFill>
                  <a:srgbClr val="C00000"/>
                </a:solidFill>
                <a:latin typeface="+mj-lt"/>
                <a:cs typeface="Estrangelo Edessa" panose="03080600000000000000" pitchFamily="66" charset="0"/>
              </a:rPr>
              <a:t>8</a:t>
            </a:r>
            <a:r>
              <a:rPr lang="en-AU" sz="2000" i="1" baseline="-25000" dirty="0">
                <a:solidFill>
                  <a:srgbClr val="C00000"/>
                </a:solidFill>
                <a:latin typeface="+mj-lt"/>
                <a:cs typeface="Estrangelo Edessa" panose="03080600000000000000" pitchFamily="66" charset="0"/>
              </a:rPr>
              <a:t> </a:t>
            </a:r>
            <a:r>
              <a:rPr lang="en-AU" sz="2000" i="1" dirty="0" err="1">
                <a:solidFill>
                  <a:srgbClr val="C00000"/>
                </a:solidFill>
                <a:latin typeface="+mj-lt"/>
                <a:cs typeface="Estrangelo Edessa" panose="03080600000000000000" pitchFamily="66" charset="0"/>
              </a:rPr>
              <a:t>PosG</a:t>
            </a:r>
            <a:r>
              <a:rPr lang="en-AU" sz="2000" i="1" baseline="-25000" dirty="0" err="1">
                <a:solidFill>
                  <a:srgbClr val="C00000"/>
                </a:solidFill>
                <a:latin typeface="+mj-lt"/>
                <a:cs typeface="Estrangelo Edessa" panose="03080600000000000000" pitchFamily="66" charset="0"/>
              </a:rPr>
              <a:t>i</a:t>
            </a:r>
            <a:r>
              <a:rPr lang="en-AU" sz="2000" i="1" baseline="-25000" dirty="0">
                <a:solidFill>
                  <a:srgbClr val="068DA4"/>
                </a:solidFill>
                <a:latin typeface="+mj-lt"/>
                <a:cs typeface="Estrangelo Edessa" panose="03080600000000000000" pitchFamily="66" charset="0"/>
              </a:rPr>
              <a:t> </a:t>
            </a:r>
            <a:r>
              <a:rPr lang="en-AU" sz="2000" dirty="0">
                <a:solidFill>
                  <a:srgbClr val="068DA4"/>
                </a:solidFill>
                <a:latin typeface="+mj-lt"/>
                <a:cs typeface="Estrangelo Edessa" panose="03080600000000000000" pitchFamily="66" charset="0"/>
              </a:rPr>
              <a:t>+</a:t>
            </a:r>
            <a:r>
              <a:rPr lang="en-AU" sz="2000" i="1" dirty="0">
                <a:solidFill>
                  <a:srgbClr val="068DA4"/>
                </a:solidFill>
                <a:latin typeface="+mj-lt"/>
                <a:cs typeface="Estrangelo Edessa" panose="03080600000000000000" pitchFamily="66" charset="0"/>
              </a:rPr>
              <a:t> </a:t>
            </a:r>
            <a:r>
              <a:rPr lang="el-GR" sz="2000" i="1" dirty="0">
                <a:solidFill>
                  <a:srgbClr val="068DA4"/>
                </a:solidFill>
                <a:latin typeface="+mj-lt"/>
                <a:cs typeface="Estrangelo Edessa" panose="03080600000000000000" pitchFamily="66" charset="0"/>
              </a:rPr>
              <a:t>ε</a:t>
            </a:r>
            <a:r>
              <a:rPr lang="en-AU" sz="2000" i="1" baseline="-25000" dirty="0" err="1">
                <a:solidFill>
                  <a:srgbClr val="068DA4"/>
                </a:solidFill>
                <a:latin typeface="+mj-lt"/>
                <a:cs typeface="Estrangelo Edessa" panose="03080600000000000000" pitchFamily="66" charset="0"/>
              </a:rPr>
              <a:t>i,t</a:t>
            </a:r>
            <a:r>
              <a:rPr lang="en-AU" sz="2000" i="1" baseline="-25000" dirty="0">
                <a:solidFill>
                  <a:srgbClr val="068DA4"/>
                </a:solidFill>
                <a:latin typeface="+mj-lt"/>
                <a:cs typeface="Estrangelo Edessa" panose="03080600000000000000" pitchFamily="66" charset="0"/>
              </a:rPr>
              <a:t> </a:t>
            </a:r>
          </a:p>
          <a:p>
            <a:pPr marL="2152650" indent="-623888">
              <a:lnSpc>
                <a:spcPct val="100000"/>
              </a:lnSpc>
              <a:buNone/>
            </a:pPr>
            <a:r>
              <a:rPr lang="en-AU" sz="2000" dirty="0">
                <a:latin typeface="+mj-lt"/>
                <a:cs typeface="Estrangelo Edessa" panose="03080600000000000000" pitchFamily="66" charset="0"/>
              </a:rPr>
              <a:t>(extended model)</a:t>
            </a:r>
            <a:endParaRPr lang="en-AU" sz="2000" dirty="0">
              <a:latin typeface="+mj-lt"/>
              <a:cs typeface="Estrangelo Edessa" panose="03080600000000000000" pitchFamily="66" charset="0"/>
              <a:sym typeface="Wingdings" panose="05000000000000000000" pitchFamily="2" charset="2"/>
            </a:endParaRPr>
          </a:p>
        </p:txBody>
      </p:sp>
    </p:spTree>
    <p:extLst>
      <p:ext uri="{BB962C8B-B14F-4D97-AF65-F5344CB8AC3E}">
        <p14:creationId xmlns:p14="http://schemas.microsoft.com/office/powerpoint/2010/main" val="1572791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528" y="260648"/>
            <a:ext cx="8496944" cy="1143000"/>
          </a:xfrm>
        </p:spPr>
        <p:txBody>
          <a:bodyPr>
            <a:normAutofit/>
          </a:bodyPr>
          <a:lstStyle/>
          <a:p>
            <a:pPr algn="ctr"/>
            <a:r>
              <a:rPr lang="en-AU" dirty="0">
                <a:latin typeface="Worldly Black" pitchFamily="2" charset="0"/>
              </a:rPr>
              <a:t>Case I: </a:t>
            </a:r>
            <a:r>
              <a:rPr lang="en-AU" dirty="0">
                <a:solidFill>
                  <a:srgbClr val="F79625"/>
                </a:solidFill>
                <a:latin typeface="Worldly Black" pitchFamily="2" charset="0"/>
              </a:rPr>
              <a:t>Present</a:t>
            </a:r>
            <a:endParaRPr lang="en-AU" sz="2400" i="1" dirty="0">
              <a:solidFill>
                <a:srgbClr val="F79625"/>
              </a:solidFill>
              <a:latin typeface="Worldly Black" pitchFamily="2" charset="0"/>
            </a:endParaRPr>
          </a:p>
        </p:txBody>
      </p:sp>
      <p:pic>
        <p:nvPicPr>
          <p:cNvPr id="4" name="Picture 3"/>
          <p:cNvPicPr>
            <a:picLocks noChangeAspect="1"/>
          </p:cNvPicPr>
          <p:nvPr/>
        </p:nvPicPr>
        <p:blipFill>
          <a:blip r:embed="rId3" cstate="print"/>
          <a:stretch>
            <a:fillRect/>
          </a:stretch>
        </p:blipFill>
        <p:spPr>
          <a:xfrm>
            <a:off x="1727694" y="1844824"/>
            <a:ext cx="8736612" cy="3960440"/>
          </a:xfrm>
          <a:prstGeom prst="rect">
            <a:avLst/>
          </a:prstGeom>
        </p:spPr>
      </p:pic>
    </p:spTree>
    <p:extLst>
      <p:ext uri="{BB962C8B-B14F-4D97-AF65-F5344CB8AC3E}">
        <p14:creationId xmlns:p14="http://schemas.microsoft.com/office/powerpoint/2010/main" val="12155798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528" y="260648"/>
            <a:ext cx="8496944" cy="1143000"/>
          </a:xfrm>
        </p:spPr>
        <p:txBody>
          <a:bodyPr>
            <a:normAutofit/>
          </a:bodyPr>
          <a:lstStyle/>
          <a:p>
            <a:pPr algn="ctr"/>
            <a:r>
              <a:rPr lang="pl-PL" dirty="0">
                <a:latin typeface="Worldly Black" pitchFamily="2" charset="0"/>
              </a:rPr>
              <a:t>Case II: IBM System U</a:t>
            </a:r>
            <a:endParaRPr lang="en-AU" sz="2400" i="1" dirty="0">
              <a:solidFill>
                <a:srgbClr val="C00000"/>
              </a:solidFill>
              <a:latin typeface="Worldly Black" pitchFamily="2" charset="0"/>
            </a:endParaRPr>
          </a:p>
        </p:txBody>
      </p:sp>
      <p:pic>
        <p:nvPicPr>
          <p:cNvPr id="4" name="Picture 3"/>
          <p:cNvPicPr>
            <a:picLocks noChangeAspect="1"/>
          </p:cNvPicPr>
          <p:nvPr/>
        </p:nvPicPr>
        <p:blipFill>
          <a:blip r:embed="rId3" cstate="print"/>
          <a:stretch>
            <a:fillRect/>
          </a:stretch>
        </p:blipFill>
        <p:spPr>
          <a:xfrm>
            <a:off x="1703513" y="4816000"/>
            <a:ext cx="928723" cy="919294"/>
          </a:xfrm>
          <a:prstGeom prst="rect">
            <a:avLst/>
          </a:prstGeom>
        </p:spPr>
      </p:pic>
      <p:pic>
        <p:nvPicPr>
          <p:cNvPr id="5" name="Picture 4"/>
          <p:cNvPicPr>
            <a:picLocks noChangeAspect="1"/>
          </p:cNvPicPr>
          <p:nvPr/>
        </p:nvPicPr>
        <p:blipFill>
          <a:blip r:embed="rId4" cstate="print"/>
          <a:stretch>
            <a:fillRect/>
          </a:stretch>
        </p:blipFill>
        <p:spPr>
          <a:xfrm>
            <a:off x="1736007" y="5752104"/>
            <a:ext cx="791632" cy="845248"/>
          </a:xfrm>
          <a:prstGeom prst="rect">
            <a:avLst/>
          </a:prstGeom>
        </p:spPr>
      </p:pic>
      <p:sp>
        <p:nvSpPr>
          <p:cNvPr id="7" name="Rounded Rectangle 6"/>
          <p:cNvSpPr/>
          <p:nvPr/>
        </p:nvSpPr>
        <p:spPr>
          <a:xfrm>
            <a:off x="3791744" y="4791169"/>
            <a:ext cx="2448272" cy="2002765"/>
          </a:xfrm>
          <a:prstGeom prst="roundRect">
            <a:avLst>
              <a:gd name="adj" fmla="val 9948"/>
            </a:avLst>
          </a:prstGeom>
          <a:ln w="25400">
            <a:solidFill>
              <a:srgbClr val="068DA4"/>
            </a:solidFill>
          </a:ln>
        </p:spPr>
        <p:style>
          <a:lnRef idx="2">
            <a:schemeClr val="dk1"/>
          </a:lnRef>
          <a:fillRef idx="1">
            <a:schemeClr val="lt1"/>
          </a:fillRef>
          <a:effectRef idx="0">
            <a:schemeClr val="dk1"/>
          </a:effectRef>
          <a:fontRef idx="minor">
            <a:schemeClr val="dk1"/>
          </a:fontRef>
        </p:style>
        <p:txBody>
          <a:bodyPr lIns="0" rIns="0" rtlCol="0" anchor="ctr"/>
          <a:lstStyle/>
          <a:p>
            <a:pPr algn="ctr"/>
            <a:r>
              <a:rPr lang="en-AU" u="sng" dirty="0">
                <a:latin typeface="+mj-lt"/>
                <a:cs typeface="Estrangelo Edessa" panose="03080600000000000000" pitchFamily="66" charset="0"/>
              </a:rPr>
              <a:t>Psycholinguistic Analytics</a:t>
            </a:r>
          </a:p>
          <a:p>
            <a:pPr algn="ctr"/>
            <a:endParaRPr lang="en-AU" sz="1600" dirty="0">
              <a:latin typeface="+mj-lt"/>
              <a:cs typeface="Estrangelo Edessa" panose="03080600000000000000" pitchFamily="66" charset="0"/>
            </a:endParaRPr>
          </a:p>
          <a:p>
            <a:pPr marL="285750" indent="-285750">
              <a:buFont typeface="Arial" panose="020B0604020202020204" pitchFamily="34" charset="0"/>
              <a:buChar char="•"/>
            </a:pPr>
            <a:r>
              <a:rPr lang="en-AU" sz="1600" dirty="0">
                <a:latin typeface="+mj-lt"/>
                <a:cs typeface="Estrangelo Edessa" panose="03080600000000000000" pitchFamily="66" charset="0"/>
              </a:rPr>
              <a:t>Big 5 personality traits </a:t>
            </a:r>
          </a:p>
          <a:p>
            <a:pPr algn="r"/>
            <a:r>
              <a:rPr lang="en-AU" sz="1200" dirty="0">
                <a:latin typeface="+mj-lt"/>
                <a:cs typeface="Estrangelo Edessa" panose="03080600000000000000" pitchFamily="66" charset="0"/>
              </a:rPr>
              <a:t>(Gosling, 2003)</a:t>
            </a:r>
          </a:p>
          <a:p>
            <a:pPr marL="285750" indent="-285750">
              <a:buFont typeface="Arial" panose="020B0604020202020204" pitchFamily="34" charset="0"/>
              <a:buChar char="•"/>
            </a:pPr>
            <a:r>
              <a:rPr lang="en-AU" sz="1600" dirty="0">
                <a:latin typeface="+mj-lt"/>
                <a:cs typeface="Estrangelo Edessa" panose="03080600000000000000" pitchFamily="66" charset="0"/>
              </a:rPr>
              <a:t>Fundamental Needs</a:t>
            </a:r>
          </a:p>
          <a:p>
            <a:pPr algn="r"/>
            <a:r>
              <a:rPr lang="en-AU" sz="1200" dirty="0">
                <a:latin typeface="+mj-lt"/>
                <a:cs typeface="Estrangelo Edessa" panose="03080600000000000000" pitchFamily="66" charset="0"/>
              </a:rPr>
              <a:t>(Maslow, 1943)</a:t>
            </a:r>
          </a:p>
          <a:p>
            <a:pPr marL="285750" indent="-285750">
              <a:buFont typeface="Arial" panose="020B0604020202020204" pitchFamily="34" charset="0"/>
              <a:buChar char="•"/>
            </a:pPr>
            <a:r>
              <a:rPr lang="en-AU" sz="1600" dirty="0">
                <a:latin typeface="+mj-lt"/>
                <a:cs typeface="Estrangelo Edessa" panose="03080600000000000000" pitchFamily="66" charset="0"/>
              </a:rPr>
              <a:t>Human Values</a:t>
            </a:r>
          </a:p>
          <a:p>
            <a:pPr algn="r"/>
            <a:r>
              <a:rPr lang="en-AU" sz="1200" dirty="0">
                <a:latin typeface="+mj-lt"/>
                <a:cs typeface="Estrangelo Edessa" panose="03080600000000000000" pitchFamily="66" charset="0"/>
              </a:rPr>
              <a:t>(</a:t>
            </a:r>
            <a:r>
              <a:rPr lang="en-AU" sz="1200" dirty="0" err="1">
                <a:latin typeface="+mj-lt"/>
                <a:cs typeface="Estrangelo Edessa" panose="03080600000000000000" pitchFamily="66" charset="0"/>
              </a:rPr>
              <a:t>Shwartz</a:t>
            </a:r>
            <a:r>
              <a:rPr lang="en-AU" sz="1200" dirty="0">
                <a:latin typeface="+mj-lt"/>
                <a:cs typeface="Estrangelo Edessa" panose="03080600000000000000" pitchFamily="66" charset="0"/>
              </a:rPr>
              <a:t>, 2006)</a:t>
            </a:r>
          </a:p>
        </p:txBody>
      </p:sp>
      <p:sp>
        <p:nvSpPr>
          <p:cNvPr id="8" name="Right Arrow 7"/>
          <p:cNvSpPr/>
          <p:nvPr/>
        </p:nvSpPr>
        <p:spPr>
          <a:xfrm>
            <a:off x="6439083" y="5346239"/>
            <a:ext cx="538108" cy="807861"/>
          </a:xfrm>
          <a:prstGeom prst="rightArrow">
            <a:avLst/>
          </a:prstGeom>
          <a:ln w="25400">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AU"/>
          </a:p>
        </p:txBody>
      </p:sp>
      <p:grpSp>
        <p:nvGrpSpPr>
          <p:cNvPr id="9" name="Group 8"/>
          <p:cNvGrpSpPr/>
          <p:nvPr/>
        </p:nvGrpSpPr>
        <p:grpSpPr>
          <a:xfrm>
            <a:off x="6312025" y="1874771"/>
            <a:ext cx="4546649" cy="4736326"/>
            <a:chOff x="7724379" y="2121674"/>
            <a:chExt cx="4546649" cy="4736326"/>
          </a:xfrm>
        </p:grpSpPr>
        <p:pic>
          <p:nvPicPr>
            <p:cNvPr id="10" name="Picture 9"/>
            <p:cNvPicPr>
              <a:picLocks noChangeAspect="1"/>
            </p:cNvPicPr>
            <p:nvPr/>
          </p:nvPicPr>
          <p:blipFill>
            <a:blip r:embed="rId5" cstate="print"/>
            <a:stretch>
              <a:fillRect/>
            </a:stretch>
          </p:blipFill>
          <p:spPr>
            <a:xfrm>
              <a:off x="7724379" y="2491006"/>
              <a:ext cx="4546649" cy="4366994"/>
            </a:xfrm>
            <a:prstGeom prst="rect">
              <a:avLst/>
            </a:prstGeom>
          </p:spPr>
        </p:pic>
        <p:sp>
          <p:nvSpPr>
            <p:cNvPr id="11" name="TextBox 10"/>
            <p:cNvSpPr txBox="1"/>
            <p:nvPr/>
          </p:nvSpPr>
          <p:spPr>
            <a:xfrm>
              <a:off x="8920841" y="2121674"/>
              <a:ext cx="2153723" cy="369332"/>
            </a:xfrm>
            <a:prstGeom prst="rect">
              <a:avLst/>
            </a:prstGeom>
            <a:noFill/>
          </p:spPr>
          <p:txBody>
            <a:bodyPr wrap="square" rtlCol="0">
              <a:spAutoFit/>
            </a:bodyPr>
            <a:lstStyle/>
            <a:p>
              <a:pPr algn="ctr"/>
              <a:r>
                <a:rPr lang="en-AU" b="1" dirty="0">
                  <a:latin typeface="+mj-lt"/>
                </a:rPr>
                <a:t>Personality Portrait</a:t>
              </a:r>
            </a:p>
          </p:txBody>
        </p:sp>
      </p:grpSp>
      <p:sp>
        <p:nvSpPr>
          <p:cNvPr id="12" name="Right Arrow 11"/>
          <p:cNvSpPr/>
          <p:nvPr/>
        </p:nvSpPr>
        <p:spPr>
          <a:xfrm rot="10800000">
            <a:off x="6439081" y="2708921"/>
            <a:ext cx="538108" cy="807861"/>
          </a:xfrm>
          <a:prstGeom prst="rightArrow">
            <a:avLst/>
          </a:prstGeom>
          <a:ln w="25400">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AU"/>
          </a:p>
        </p:txBody>
      </p:sp>
      <p:sp>
        <p:nvSpPr>
          <p:cNvPr id="13" name="Rounded Rectangle 12"/>
          <p:cNvSpPr/>
          <p:nvPr/>
        </p:nvSpPr>
        <p:spPr>
          <a:xfrm>
            <a:off x="3791744" y="1988840"/>
            <a:ext cx="2448272" cy="2448272"/>
          </a:xfrm>
          <a:prstGeom prst="roundRect">
            <a:avLst>
              <a:gd name="adj" fmla="val 9948"/>
            </a:avLst>
          </a:prstGeom>
          <a:ln w="25400">
            <a:solidFill>
              <a:srgbClr val="068DA4"/>
            </a:solidFill>
          </a:ln>
        </p:spPr>
        <p:style>
          <a:lnRef idx="2">
            <a:schemeClr val="dk1"/>
          </a:lnRef>
          <a:fillRef idx="1">
            <a:schemeClr val="lt1"/>
          </a:fillRef>
          <a:effectRef idx="0">
            <a:schemeClr val="dk1"/>
          </a:effectRef>
          <a:fontRef idx="minor">
            <a:schemeClr val="dk1"/>
          </a:fontRef>
        </p:style>
        <p:txBody>
          <a:bodyPr lIns="0" rIns="0" rtlCol="0" anchor="ctr"/>
          <a:lstStyle/>
          <a:p>
            <a:pPr algn="ctr"/>
            <a:r>
              <a:rPr lang="en-AU" u="sng" dirty="0">
                <a:latin typeface="+mj-lt"/>
                <a:cs typeface="Estrangelo Edessa" panose="03080600000000000000" pitchFamily="66" charset="0"/>
              </a:rPr>
              <a:t>Insights</a:t>
            </a:r>
            <a:endParaRPr lang="en-AU" sz="1600" u="sng" dirty="0">
              <a:latin typeface="+mj-lt"/>
              <a:cs typeface="Estrangelo Edessa" panose="03080600000000000000" pitchFamily="66" charset="0"/>
            </a:endParaRPr>
          </a:p>
          <a:p>
            <a:pPr algn="ctr"/>
            <a:endParaRPr lang="en-AU" sz="1000" dirty="0">
              <a:latin typeface="+mj-lt"/>
              <a:cs typeface="Estrangelo Edessa" panose="03080600000000000000" pitchFamily="66" charset="0"/>
            </a:endParaRPr>
          </a:p>
          <a:p>
            <a:pPr marL="285750" indent="-285750">
              <a:buFont typeface="Arial" panose="020B0604020202020204" pitchFamily="34" charset="0"/>
              <a:buChar char="•"/>
            </a:pPr>
            <a:r>
              <a:rPr lang="en-AU" sz="1600" dirty="0">
                <a:latin typeface="+mj-lt"/>
                <a:cs typeface="Estrangelo Edessa" panose="03080600000000000000" pitchFamily="66" charset="0"/>
              </a:rPr>
              <a:t>Marketing</a:t>
            </a:r>
          </a:p>
          <a:p>
            <a:r>
              <a:rPr lang="en-AU" sz="1200" dirty="0">
                <a:solidFill>
                  <a:schemeClr val="accent1">
                    <a:lumMod val="75000"/>
                  </a:schemeClr>
                </a:solidFill>
                <a:latin typeface="+mj-lt"/>
                <a:cs typeface="Estrangelo Edessa" panose="03080600000000000000" pitchFamily="66" charset="0"/>
              </a:rPr>
              <a:t>Who, what, how, and when to target?</a:t>
            </a:r>
          </a:p>
          <a:p>
            <a:pPr marL="285750" indent="-285750">
              <a:buFont typeface="Arial" panose="020B0604020202020204" pitchFamily="34" charset="0"/>
              <a:buChar char="•"/>
            </a:pPr>
            <a:r>
              <a:rPr lang="en-AU" sz="1600" dirty="0">
                <a:latin typeface="+mj-lt"/>
                <a:cs typeface="Estrangelo Edessa" panose="03080600000000000000" pitchFamily="66" charset="0"/>
              </a:rPr>
              <a:t>Customer service</a:t>
            </a:r>
          </a:p>
          <a:p>
            <a:r>
              <a:rPr lang="en-AU" sz="1200" dirty="0">
                <a:solidFill>
                  <a:schemeClr val="accent1">
                    <a:lumMod val="75000"/>
                  </a:schemeClr>
                </a:solidFill>
                <a:latin typeface="+mj-lt"/>
                <a:cs typeface="Estrangelo Edessa" panose="03080600000000000000" pitchFamily="66" charset="0"/>
              </a:rPr>
              <a:t>Agent-Customer matching; real-time assistance</a:t>
            </a:r>
          </a:p>
          <a:p>
            <a:pPr marL="285750" indent="-285750">
              <a:buFont typeface="Arial" panose="020B0604020202020204" pitchFamily="34" charset="0"/>
              <a:buChar char="•"/>
            </a:pPr>
            <a:r>
              <a:rPr lang="en-AU" sz="1600" dirty="0">
                <a:latin typeface="+mj-lt"/>
                <a:cs typeface="Estrangelo Edessa" panose="03080600000000000000" pitchFamily="66" charset="0"/>
              </a:rPr>
              <a:t>Smarter workforce</a:t>
            </a:r>
          </a:p>
          <a:p>
            <a:r>
              <a:rPr lang="en-AU" sz="1200" dirty="0">
                <a:solidFill>
                  <a:schemeClr val="accent1">
                    <a:lumMod val="75000"/>
                  </a:schemeClr>
                </a:solidFill>
                <a:latin typeface="+mj-lt"/>
                <a:cs typeface="Estrangelo Edessa" panose="03080600000000000000" pitchFamily="66" charset="0"/>
              </a:rPr>
              <a:t>Recruitment; talent identification and development; risk identification and mitigation</a:t>
            </a:r>
          </a:p>
        </p:txBody>
      </p:sp>
      <p:sp>
        <p:nvSpPr>
          <p:cNvPr id="14" name="Bent-Up Arrow 13"/>
          <p:cNvSpPr/>
          <p:nvPr/>
        </p:nvSpPr>
        <p:spPr>
          <a:xfrm rot="10800000">
            <a:off x="1991544" y="2871877"/>
            <a:ext cx="1601135" cy="1006131"/>
          </a:xfrm>
          <a:prstGeom prst="bentUpArrow">
            <a:avLst>
              <a:gd name="adj1" fmla="val 39004"/>
              <a:gd name="adj2" fmla="val 38333"/>
              <a:gd name="adj3" fmla="val 36488"/>
            </a:avLst>
          </a:prstGeom>
          <a:ln w="25400">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AU"/>
          </a:p>
        </p:txBody>
      </p:sp>
      <p:sp>
        <p:nvSpPr>
          <p:cNvPr id="16" name="Right Arrow 15"/>
          <p:cNvSpPr/>
          <p:nvPr/>
        </p:nvSpPr>
        <p:spPr>
          <a:xfrm>
            <a:off x="2945171" y="5346239"/>
            <a:ext cx="538108" cy="807861"/>
          </a:xfrm>
          <a:prstGeom prst="rightArrow">
            <a:avLst/>
          </a:prstGeom>
          <a:ln w="25400">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AU"/>
          </a:p>
        </p:txBody>
      </p:sp>
    </p:spTree>
    <p:extLst>
      <p:ext uri="{BB962C8B-B14F-4D97-AF65-F5344CB8AC3E}">
        <p14:creationId xmlns:p14="http://schemas.microsoft.com/office/powerpoint/2010/main" val="3944039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 calcmode="lin" valueType="num">
                                      <p:cBhvr additive="base">
                                        <p:cTn id="44" dur="500" fill="hold"/>
                                        <p:tgtEl>
                                          <p:spTgt spid="13"/>
                                        </p:tgtEl>
                                        <p:attrNameLst>
                                          <p:attrName>ppt_x</p:attrName>
                                        </p:attrNameLst>
                                      </p:cBhvr>
                                      <p:tavLst>
                                        <p:tav tm="0">
                                          <p:val>
                                            <p:strVal val="#ppt_x"/>
                                          </p:val>
                                        </p:tav>
                                        <p:tav tm="100000">
                                          <p:val>
                                            <p:strVal val="#ppt_x"/>
                                          </p:val>
                                        </p:tav>
                                      </p:tavLst>
                                    </p:anim>
                                    <p:anim calcmode="lin" valueType="num">
                                      <p:cBhvr additive="base">
                                        <p:cTn id="4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animBg="1"/>
      <p:bldP spid="13" grpId="0" animBg="1"/>
      <p:bldP spid="14" grpId="0" animBg="1"/>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7642" y="275517"/>
            <a:ext cx="8496944" cy="1143000"/>
          </a:xfrm>
        </p:spPr>
        <p:txBody>
          <a:bodyPr>
            <a:normAutofit/>
          </a:bodyPr>
          <a:lstStyle/>
          <a:p>
            <a:pPr algn="ctr"/>
            <a:r>
              <a:rPr lang="en-AU" dirty="0">
                <a:latin typeface="Worldly Black" pitchFamily="2" charset="0"/>
              </a:rPr>
              <a:t>IBM System U Demo</a:t>
            </a:r>
            <a:endParaRPr lang="en-AU" sz="2400" i="1" dirty="0">
              <a:solidFill>
                <a:srgbClr val="C00000"/>
              </a:solidFill>
              <a:latin typeface="Worldly Black" pitchFamily="2" charset="0"/>
            </a:endParaRPr>
          </a:p>
        </p:txBody>
      </p:sp>
      <p:sp>
        <p:nvSpPr>
          <p:cNvPr id="4" name="Content Placeholder 2"/>
          <p:cNvSpPr txBox="1">
            <a:spLocks/>
          </p:cNvSpPr>
          <p:nvPr/>
        </p:nvSpPr>
        <p:spPr>
          <a:xfrm>
            <a:off x="2667000" y="1752600"/>
            <a:ext cx="6984776" cy="48899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just">
              <a:lnSpc>
                <a:spcPct val="100000"/>
              </a:lnSpc>
              <a:buNone/>
            </a:pPr>
            <a:endParaRPr lang="en-AU" sz="2200" dirty="0">
              <a:latin typeface="+mj-lt"/>
              <a:cs typeface="Estrangelo Edessa" panose="03080600000000000000" pitchFamily="66" charset="0"/>
              <a:sym typeface="Wingdings" panose="05000000000000000000" pitchFamily="2" charset="2"/>
            </a:endParaRPr>
          </a:p>
          <a:p>
            <a:pPr marL="0" lvl="1" indent="0" algn="just">
              <a:lnSpc>
                <a:spcPct val="100000"/>
              </a:lnSpc>
              <a:buNone/>
            </a:pPr>
            <a:r>
              <a:rPr lang="en-AU" sz="2200" dirty="0">
                <a:latin typeface="+mj-lt"/>
                <a:cs typeface="Estrangelo Edessa" panose="03080600000000000000" pitchFamily="66" charset="0"/>
                <a:sym typeface="Wingdings" panose="05000000000000000000" pitchFamily="2" charset="2"/>
              </a:rPr>
              <a:t>IBM Personality Insights Demo </a:t>
            </a:r>
          </a:p>
          <a:p>
            <a:pPr marL="0" lvl="1" indent="0" algn="just">
              <a:lnSpc>
                <a:spcPct val="100000"/>
              </a:lnSpc>
              <a:buNone/>
            </a:pPr>
            <a:r>
              <a:rPr lang="en-AU" sz="2200" dirty="0">
                <a:latin typeface="+mj-lt"/>
                <a:cs typeface="Estrangelo Edessa" panose="03080600000000000000" pitchFamily="66" charset="0"/>
                <a:sym typeface="Wingdings" panose="05000000000000000000" pitchFamily="2" charset="2"/>
              </a:rPr>
              <a:t>(Click on “view demo” or “see the app”)</a:t>
            </a:r>
          </a:p>
          <a:p>
            <a:pPr marL="0" lvl="1" indent="0" algn="just">
              <a:lnSpc>
                <a:spcPct val="100000"/>
              </a:lnSpc>
              <a:buNone/>
            </a:pPr>
            <a:r>
              <a:rPr lang="en-AU" sz="2200" dirty="0">
                <a:latin typeface="+mj-lt"/>
                <a:cs typeface="Estrangelo Edessa" panose="03080600000000000000" pitchFamily="66" charset="0"/>
                <a:sym typeface="Wingdings" panose="05000000000000000000" pitchFamily="2" charset="2"/>
                <a:hlinkClick r:id="rId3"/>
              </a:rPr>
              <a:t>http://goo.gl/ueQ6oK</a:t>
            </a:r>
            <a:endParaRPr lang="en-AU" sz="2200" dirty="0">
              <a:latin typeface="+mj-lt"/>
              <a:cs typeface="Estrangelo Edessa" panose="03080600000000000000" pitchFamily="66" charset="0"/>
              <a:sym typeface="Wingdings" panose="05000000000000000000" pitchFamily="2" charset="2"/>
            </a:endParaRPr>
          </a:p>
          <a:p>
            <a:pPr marL="0" lvl="1" indent="0" algn="just">
              <a:lnSpc>
                <a:spcPct val="100000"/>
              </a:lnSpc>
              <a:buNone/>
            </a:pPr>
            <a:endParaRPr lang="en-AU" sz="2200" dirty="0">
              <a:latin typeface="+mj-lt"/>
              <a:cs typeface="Estrangelo Edessa" panose="03080600000000000000" pitchFamily="66" charset="0"/>
              <a:sym typeface="Wingdings" panose="05000000000000000000" pitchFamily="2" charset="2"/>
            </a:endParaRPr>
          </a:p>
          <a:p>
            <a:pPr marL="0" lvl="1" indent="0" algn="just">
              <a:lnSpc>
                <a:spcPct val="100000"/>
              </a:lnSpc>
              <a:buNone/>
            </a:pPr>
            <a:endParaRPr lang="en-AU" sz="2200" dirty="0">
              <a:latin typeface="+mj-lt"/>
              <a:cs typeface="Estrangelo Edessa" panose="03080600000000000000" pitchFamily="66" charset="0"/>
              <a:sym typeface="Wingdings" panose="05000000000000000000" pitchFamily="2" charset="2"/>
            </a:endParaRPr>
          </a:p>
          <a:p>
            <a:pPr marL="0" lvl="1" indent="0" algn="just">
              <a:lnSpc>
                <a:spcPct val="100000"/>
              </a:lnSpc>
              <a:buNone/>
            </a:pPr>
            <a:r>
              <a:rPr lang="en-AU" sz="2200" dirty="0">
                <a:latin typeface="+mj-lt"/>
                <a:cs typeface="Estrangelo Edessa" panose="03080600000000000000" pitchFamily="66" charset="0"/>
                <a:sym typeface="Wingdings" panose="05000000000000000000" pitchFamily="2" charset="2"/>
              </a:rPr>
              <a:t>Cambridge instant prediction of psychometric profiles (based on Facebook likes)</a:t>
            </a:r>
          </a:p>
          <a:p>
            <a:pPr marL="0" lvl="1" indent="0" algn="just">
              <a:lnSpc>
                <a:spcPct val="100000"/>
              </a:lnSpc>
              <a:buNone/>
            </a:pPr>
            <a:r>
              <a:rPr lang="en-AU" sz="2200" dirty="0">
                <a:latin typeface="+mj-lt"/>
                <a:cs typeface="Estrangelo Edessa" panose="03080600000000000000" pitchFamily="66" charset="0"/>
                <a:sym typeface="Wingdings" panose="05000000000000000000" pitchFamily="2" charset="2"/>
                <a:hlinkClick r:id="rId4"/>
              </a:rPr>
              <a:t>http://applymagicsauce.com/</a:t>
            </a:r>
            <a:endParaRPr lang="en-AU" sz="2200" dirty="0">
              <a:latin typeface="+mj-lt"/>
              <a:cs typeface="Estrangelo Edessa" panose="03080600000000000000" pitchFamily="66" charset="0"/>
              <a:sym typeface="Wingdings" panose="05000000000000000000" pitchFamily="2" charset="2"/>
            </a:endParaRPr>
          </a:p>
        </p:txBody>
      </p:sp>
      <p:pic>
        <p:nvPicPr>
          <p:cNvPr id="5" name="Picture 4"/>
          <p:cNvPicPr>
            <a:picLocks noChangeAspect="1"/>
          </p:cNvPicPr>
          <p:nvPr/>
        </p:nvPicPr>
        <p:blipFill>
          <a:blip r:embed="rId5" cstate="print"/>
          <a:stretch>
            <a:fillRect/>
          </a:stretch>
        </p:blipFill>
        <p:spPr>
          <a:xfrm>
            <a:off x="1772705" y="4293096"/>
            <a:ext cx="495369" cy="581106"/>
          </a:xfrm>
          <a:prstGeom prst="rect">
            <a:avLst/>
          </a:prstGeom>
        </p:spPr>
      </p:pic>
      <p:pic>
        <p:nvPicPr>
          <p:cNvPr id="6" name="Picture 5"/>
          <p:cNvPicPr>
            <a:picLocks noChangeAspect="1"/>
          </p:cNvPicPr>
          <p:nvPr/>
        </p:nvPicPr>
        <p:blipFill>
          <a:blip r:embed="rId6" cstate="print"/>
          <a:stretch>
            <a:fillRect/>
          </a:stretch>
        </p:blipFill>
        <p:spPr>
          <a:xfrm>
            <a:off x="1617184" y="2211934"/>
            <a:ext cx="806409" cy="785019"/>
          </a:xfrm>
          <a:prstGeom prst="rect">
            <a:avLst/>
          </a:prstGeom>
        </p:spPr>
      </p:pic>
    </p:spTree>
    <p:extLst>
      <p:ext uri="{BB962C8B-B14F-4D97-AF65-F5344CB8AC3E}">
        <p14:creationId xmlns:p14="http://schemas.microsoft.com/office/powerpoint/2010/main" val="10653528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528" y="260648"/>
            <a:ext cx="8496944" cy="1143000"/>
          </a:xfrm>
        </p:spPr>
        <p:txBody>
          <a:bodyPr>
            <a:normAutofit/>
          </a:bodyPr>
          <a:lstStyle/>
          <a:p>
            <a:pPr algn="ctr"/>
            <a:r>
              <a:rPr lang="en-AU" dirty="0">
                <a:latin typeface="Worldly Black" pitchFamily="2" charset="0"/>
              </a:rPr>
              <a:t>Accor hospitality</a:t>
            </a:r>
          </a:p>
        </p:txBody>
      </p:sp>
      <p:sp>
        <p:nvSpPr>
          <p:cNvPr id="3" name="Content Placeholder 2"/>
          <p:cNvSpPr>
            <a:spLocks noGrp="1"/>
          </p:cNvSpPr>
          <p:nvPr>
            <p:ph idx="1"/>
          </p:nvPr>
        </p:nvSpPr>
        <p:spPr>
          <a:xfrm>
            <a:off x="2063552" y="2996952"/>
            <a:ext cx="4104456" cy="3480048"/>
          </a:xfrm>
        </p:spPr>
        <p:txBody>
          <a:bodyPr>
            <a:normAutofit fontScale="70000" lnSpcReduction="20000"/>
          </a:bodyPr>
          <a:lstStyle/>
          <a:p>
            <a:pPr marL="446088" indent="-446088"/>
            <a:r>
              <a:rPr lang="en-AU" sz="2000" dirty="0">
                <a:latin typeface="+mj-lt"/>
                <a:cs typeface="Estrangelo Edessa" panose="020B0604020202020204" charset="0"/>
              </a:rPr>
              <a:t>4100 properties in more than 90 countries</a:t>
            </a:r>
          </a:p>
          <a:p>
            <a:pPr marL="446088" indent="-446088"/>
            <a:r>
              <a:rPr lang="en-AU" sz="2000" dirty="0">
                <a:latin typeface="+mj-lt"/>
                <a:cs typeface="Estrangelo Edessa" panose="020B0604020202020204" charset="0"/>
              </a:rPr>
              <a:t>Increase </a:t>
            </a:r>
            <a:r>
              <a:rPr lang="en-AU" sz="2000" dirty="0" smtClean="0">
                <a:latin typeface="+mj-lt"/>
                <a:cs typeface="Estrangelo Edessa" panose="020B0604020202020204" charset="0"/>
              </a:rPr>
              <a:t>customer </a:t>
            </a:r>
            <a:r>
              <a:rPr lang="en-AU" sz="2000" dirty="0">
                <a:latin typeface="+mj-lt"/>
                <a:cs typeface="Estrangelo Edessa" panose="020B0604020202020204" charset="0"/>
              </a:rPr>
              <a:t>satisfaction and quality of service</a:t>
            </a:r>
          </a:p>
          <a:p>
            <a:pPr marL="446088" indent="-446088"/>
            <a:endParaRPr lang="en-AU" sz="2000" dirty="0">
              <a:latin typeface="+mj-lt"/>
              <a:cs typeface="Estrangelo Edessa" panose="020B0604020202020204" charset="0"/>
            </a:endParaRPr>
          </a:p>
          <a:p>
            <a:pPr marL="446088" indent="-446088"/>
            <a:endParaRPr lang="en-AU" sz="2000" dirty="0">
              <a:latin typeface="+mj-lt"/>
              <a:cs typeface="Estrangelo Edessa" panose="020B0604020202020204" charset="0"/>
            </a:endParaRPr>
          </a:p>
          <a:p>
            <a:pPr marL="446088" indent="-446088"/>
            <a:r>
              <a:rPr lang="en-AU" sz="2000" dirty="0">
                <a:latin typeface="+mj-lt"/>
                <a:cs typeface="Estrangelo Edessa" panose="020B0604020202020204" charset="0"/>
              </a:rPr>
              <a:t>55% growth in positive feedback for Novotel brand </a:t>
            </a:r>
          </a:p>
          <a:p>
            <a:pPr marL="446088" indent="-446088"/>
            <a:r>
              <a:rPr lang="en-AU" sz="2000" dirty="0">
                <a:latin typeface="+mj-lt"/>
                <a:cs typeface="Estrangelo Edessa" panose="020B0604020202020204" charset="0"/>
              </a:rPr>
              <a:t>Significant decrease in the number of negative comments</a:t>
            </a:r>
          </a:p>
        </p:txBody>
      </p:sp>
      <p:pic>
        <p:nvPicPr>
          <p:cNvPr id="4" name="Picture 3"/>
          <p:cNvPicPr>
            <a:picLocks noChangeAspect="1"/>
          </p:cNvPicPr>
          <p:nvPr/>
        </p:nvPicPr>
        <p:blipFill>
          <a:blip r:embed="rId3" cstate="print"/>
          <a:stretch>
            <a:fillRect/>
          </a:stretch>
        </p:blipFill>
        <p:spPr>
          <a:xfrm>
            <a:off x="2063552" y="2044687"/>
            <a:ext cx="2646638" cy="775055"/>
          </a:xfrm>
          <a:prstGeom prst="rect">
            <a:avLst/>
          </a:prstGeom>
        </p:spPr>
      </p:pic>
      <p:pic>
        <p:nvPicPr>
          <p:cNvPr id="5" name="Picture 4"/>
          <p:cNvPicPr>
            <a:picLocks noChangeAspect="1"/>
          </p:cNvPicPr>
          <p:nvPr/>
        </p:nvPicPr>
        <p:blipFill>
          <a:blip r:embed="rId4" cstate="print"/>
          <a:stretch>
            <a:fillRect/>
          </a:stretch>
        </p:blipFill>
        <p:spPr>
          <a:xfrm>
            <a:off x="7035458" y="2852460"/>
            <a:ext cx="2801605" cy="634460"/>
          </a:xfrm>
          <a:prstGeom prst="rect">
            <a:avLst/>
          </a:prstGeom>
        </p:spPr>
      </p:pic>
      <p:sp>
        <p:nvSpPr>
          <p:cNvPr id="6" name="Content Placeholder 2"/>
          <p:cNvSpPr txBox="1">
            <a:spLocks/>
          </p:cNvSpPr>
          <p:nvPr/>
        </p:nvSpPr>
        <p:spPr>
          <a:xfrm>
            <a:off x="6384032" y="3789040"/>
            <a:ext cx="4104456" cy="2687960"/>
          </a:xfrm>
          <a:prstGeom prst="rect">
            <a:avLst/>
          </a:prstGeom>
        </p:spPr>
        <p:txBody>
          <a:bodyPr vert="horz" lIns="91440" tIns="45720" rIns="91440" bIns="45720" rtlCol="0">
            <a:normAutofit/>
          </a:bodyPr>
          <a:lstStyle>
            <a:lvl1pPr marL="180000" indent="-180000" algn="l" defTabSz="914400" rtl="0" eaLnBrk="1" latinLnBrk="0" hangingPunct="1">
              <a:spcBef>
                <a:spcPct val="20000"/>
              </a:spcBef>
              <a:buFont typeface="Arial"/>
              <a:buChar char="•"/>
              <a:defRPr sz="2800" b="0" i="0" kern="1200">
                <a:solidFill>
                  <a:srgbClr val="000000"/>
                </a:solidFill>
                <a:latin typeface="Calibri"/>
                <a:ea typeface="+mn-ea"/>
                <a:cs typeface="Calibri"/>
              </a:defRPr>
            </a:lvl1pPr>
            <a:lvl2pPr marL="360000" indent="-180000" algn="l" defTabSz="914400" rtl="0" eaLnBrk="1" latinLnBrk="0" hangingPunct="1">
              <a:lnSpc>
                <a:spcPts val="3360"/>
              </a:lnSpc>
              <a:spcBef>
                <a:spcPct val="20000"/>
              </a:spcBef>
              <a:buFont typeface="Arial" pitchFamily="34" charset="0"/>
              <a:buChar char="–"/>
              <a:defRPr sz="2600" b="0" i="0" kern="1200">
                <a:solidFill>
                  <a:srgbClr val="000000"/>
                </a:solidFill>
                <a:latin typeface="Calibri"/>
                <a:ea typeface="+mn-ea"/>
                <a:cs typeface="Calibri"/>
              </a:defRPr>
            </a:lvl2pPr>
            <a:lvl3pPr marL="540000" indent="-180000" algn="l" defTabSz="914400" rtl="0" eaLnBrk="1" latinLnBrk="0" hangingPunct="1">
              <a:lnSpc>
                <a:spcPts val="2880"/>
              </a:lnSpc>
              <a:spcBef>
                <a:spcPct val="20000"/>
              </a:spcBef>
              <a:buFont typeface="WordyLight" pitchFamily="2" charset="0"/>
              <a:buChar char="•"/>
              <a:defRPr sz="2400" b="0" i="0" kern="1200">
                <a:solidFill>
                  <a:srgbClr val="000000"/>
                </a:solidFill>
                <a:latin typeface="Calibri"/>
                <a:ea typeface="+mn-ea"/>
                <a:cs typeface="Calibri"/>
              </a:defRPr>
            </a:lvl3pPr>
            <a:lvl4pPr marL="720000" indent="-180000" algn="l" defTabSz="914400" rtl="0" eaLnBrk="1" latinLnBrk="0" hangingPunct="1">
              <a:lnSpc>
                <a:spcPts val="2400"/>
              </a:lnSpc>
              <a:spcBef>
                <a:spcPct val="20000"/>
              </a:spcBef>
              <a:buFont typeface="Arial" pitchFamily="34" charset="0"/>
              <a:buChar char="–"/>
              <a:defRPr sz="2000" b="0" i="0" kern="1200">
                <a:solidFill>
                  <a:srgbClr val="000000"/>
                </a:solidFill>
                <a:latin typeface="Calibri"/>
                <a:ea typeface="+mn-ea"/>
                <a:cs typeface="Calibri"/>
              </a:defRPr>
            </a:lvl4pPr>
            <a:lvl5pPr marL="900000" indent="-180000" algn="l" defTabSz="914400" rtl="0" eaLnBrk="1" latinLnBrk="0" hangingPunct="1">
              <a:lnSpc>
                <a:spcPts val="2400"/>
              </a:lnSpc>
              <a:spcBef>
                <a:spcPct val="20000"/>
              </a:spcBef>
              <a:buFont typeface="WordyLight" pitchFamily="2" charset="0"/>
              <a:buChar char="•"/>
              <a:defRPr sz="2000" b="0" i="0" kern="1200">
                <a:solidFill>
                  <a:srgbClr val="000000"/>
                </a:solidFill>
                <a:latin typeface="Calibri"/>
                <a:ea typeface="+mn-ea"/>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46088" indent="-446088"/>
            <a:r>
              <a:rPr lang="en-AU" sz="1800" dirty="0">
                <a:latin typeface="+mj-lt"/>
                <a:cs typeface="Estrangelo Edessa" panose="020B0604020202020204" charset="0"/>
              </a:rPr>
              <a:t>Global social media monitoring and research company</a:t>
            </a:r>
          </a:p>
          <a:p>
            <a:pPr marL="446088" indent="-446088"/>
            <a:endParaRPr lang="en-AU" sz="1800" dirty="0">
              <a:latin typeface="+mj-lt"/>
              <a:cs typeface="Estrangelo Edessa" panose="020B0604020202020204" charset="0"/>
            </a:endParaRPr>
          </a:p>
          <a:p>
            <a:pPr marL="446088" indent="-446088"/>
            <a:r>
              <a:rPr lang="en-AU" sz="1800" dirty="0">
                <a:latin typeface="+mj-lt"/>
                <a:cs typeface="Estrangelo Edessa" panose="020B0604020202020204" charset="0"/>
              </a:rPr>
              <a:t>Provided an online tool to track reputation of 12000 hotels by examining costumers’ opinions</a:t>
            </a:r>
          </a:p>
          <a:p>
            <a:pPr marL="446088" indent="-446088"/>
            <a:endParaRPr lang="en-AU" sz="1800" dirty="0">
              <a:latin typeface="+mj-lt"/>
              <a:cs typeface="Estrangelo Edessa" panose="020B0604020202020204" charset="0"/>
            </a:endParaRPr>
          </a:p>
        </p:txBody>
      </p:sp>
    </p:spTree>
    <p:extLst>
      <p:ext uri="{BB962C8B-B14F-4D97-AF65-F5344CB8AC3E}">
        <p14:creationId xmlns:p14="http://schemas.microsoft.com/office/powerpoint/2010/main" val="123237971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528" y="260648"/>
            <a:ext cx="8496944" cy="1143000"/>
          </a:xfrm>
        </p:spPr>
        <p:txBody>
          <a:bodyPr>
            <a:normAutofit/>
          </a:bodyPr>
          <a:lstStyle/>
          <a:p>
            <a:pPr algn="ctr"/>
            <a:r>
              <a:rPr lang="en-AU" sz="3200" dirty="0">
                <a:latin typeface="Worldly Black" pitchFamily="2" charset="0"/>
              </a:rPr>
              <a:t>IBM System U and generating business value – an example</a:t>
            </a:r>
            <a:endParaRPr lang="en-AU" sz="2000" i="1" dirty="0">
              <a:solidFill>
                <a:srgbClr val="C00000"/>
              </a:solidFill>
              <a:latin typeface="Worldly Black" pitchFamily="2" charset="0"/>
            </a:endParaRPr>
          </a:p>
        </p:txBody>
      </p:sp>
      <p:sp>
        <p:nvSpPr>
          <p:cNvPr id="4" name="Content Placeholder 2"/>
          <p:cNvSpPr txBox="1">
            <a:spLocks/>
          </p:cNvSpPr>
          <p:nvPr/>
        </p:nvSpPr>
        <p:spPr>
          <a:xfrm>
            <a:off x="2603612" y="1988841"/>
            <a:ext cx="6984776" cy="47459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just">
              <a:lnSpc>
                <a:spcPct val="100000"/>
              </a:lnSpc>
              <a:buNone/>
            </a:pPr>
            <a:r>
              <a:rPr lang="en-AU" sz="2200" dirty="0">
                <a:latin typeface="+mj-lt"/>
                <a:cs typeface="Estrangelo Edessa" panose="03080600000000000000" pitchFamily="66" charset="0"/>
                <a:sym typeface="Wingdings" panose="05000000000000000000" pitchFamily="2" charset="2"/>
                <a:hlinkClick r:id="rId4"/>
              </a:rPr>
              <a:t>https://goo.gl/b6CF4m</a:t>
            </a:r>
            <a:endParaRPr lang="en-AU" sz="2200" dirty="0">
              <a:latin typeface="+mj-lt"/>
              <a:cs typeface="Estrangelo Edessa" panose="03080600000000000000" pitchFamily="66" charset="0"/>
              <a:sym typeface="Wingdings" panose="05000000000000000000" pitchFamily="2" charset="2"/>
            </a:endParaRPr>
          </a:p>
          <a:p>
            <a:pPr marL="0" lvl="1" indent="0" algn="just">
              <a:lnSpc>
                <a:spcPct val="100000"/>
              </a:lnSpc>
              <a:buNone/>
            </a:pPr>
            <a:endParaRPr lang="en-AU" sz="2200" dirty="0">
              <a:latin typeface="+mj-lt"/>
              <a:cs typeface="Estrangelo Edessa" panose="03080600000000000000" pitchFamily="66" charset="0"/>
              <a:sym typeface="Wingdings" panose="05000000000000000000" pitchFamily="2" charset="2"/>
            </a:endParaRPr>
          </a:p>
        </p:txBody>
      </p:sp>
      <p:pic>
        <p:nvPicPr>
          <p:cNvPr id="6" name="Picture 5"/>
          <p:cNvPicPr>
            <a:picLocks noChangeAspect="1"/>
          </p:cNvPicPr>
          <p:nvPr/>
        </p:nvPicPr>
        <p:blipFill>
          <a:blip r:embed="rId5" cstate="print"/>
          <a:stretch>
            <a:fillRect/>
          </a:stretch>
        </p:blipFill>
        <p:spPr>
          <a:xfrm>
            <a:off x="1617184" y="1753227"/>
            <a:ext cx="806409" cy="785019"/>
          </a:xfrm>
          <a:prstGeom prst="rect">
            <a:avLst/>
          </a:prstGeom>
        </p:spPr>
      </p:pic>
      <p:pic>
        <p:nvPicPr>
          <p:cNvPr id="3" name="3Qe_Med9Jyw"/>
          <p:cNvPicPr>
            <a:picLocks noRot="1" noChangeAspect="1"/>
          </p:cNvPicPr>
          <p:nvPr>
            <a:videoFile r:link="rId1"/>
          </p:nvPr>
        </p:nvPicPr>
        <p:blipFill>
          <a:blip r:embed="rId6" cstate="print"/>
          <a:stretch>
            <a:fillRect/>
          </a:stretch>
        </p:blipFill>
        <p:spPr>
          <a:xfrm>
            <a:off x="3359696" y="2538245"/>
            <a:ext cx="5472608" cy="3987300"/>
          </a:xfrm>
          <a:prstGeom prst="rect">
            <a:avLst/>
          </a:prstGeom>
        </p:spPr>
      </p:pic>
    </p:spTree>
    <p:extLst>
      <p:ext uri="{BB962C8B-B14F-4D97-AF65-F5344CB8AC3E}">
        <p14:creationId xmlns:p14="http://schemas.microsoft.com/office/powerpoint/2010/main" val="179050859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9145" y="415856"/>
            <a:ext cx="2907665" cy="629660"/>
          </a:xfrm>
          <a:prstGeom prst="rect">
            <a:avLst/>
          </a:prstGeom>
        </p:spPr>
        <p:txBody>
          <a:bodyPr vert="horz" wrap="square" lIns="0" tIns="13970" rIns="0" bIns="0" rtlCol="0">
            <a:spAutoFit/>
          </a:bodyPr>
          <a:lstStyle/>
          <a:p>
            <a:pPr marL="12700">
              <a:lnSpc>
                <a:spcPct val="100000"/>
              </a:lnSpc>
              <a:spcBef>
                <a:spcPts val="110"/>
              </a:spcBef>
            </a:pPr>
            <a:r>
              <a:rPr lang="en-AU" sz="4000" dirty="0" smtClean="0"/>
              <a:t>Next Class</a:t>
            </a:r>
            <a:r>
              <a:rPr sz="4000" dirty="0" smtClean="0"/>
              <a:t>..</a:t>
            </a:r>
            <a:endParaRPr sz="4000" dirty="0"/>
          </a:p>
        </p:txBody>
      </p:sp>
      <p:sp>
        <p:nvSpPr>
          <p:cNvPr id="3" name="object 3"/>
          <p:cNvSpPr txBox="1"/>
          <p:nvPr/>
        </p:nvSpPr>
        <p:spPr>
          <a:xfrm>
            <a:off x="798600" y="1866810"/>
            <a:ext cx="8294370" cy="2927725"/>
          </a:xfrm>
          <a:prstGeom prst="rect">
            <a:avLst/>
          </a:prstGeom>
        </p:spPr>
        <p:txBody>
          <a:bodyPr vert="horz" wrap="square" lIns="0" tIns="156210" rIns="0" bIns="0" rtlCol="0">
            <a:spAutoFit/>
          </a:bodyPr>
          <a:lstStyle/>
          <a:p>
            <a:pPr marL="12700">
              <a:lnSpc>
                <a:spcPct val="100000"/>
              </a:lnSpc>
              <a:spcBef>
                <a:spcPts val="1230"/>
              </a:spcBef>
              <a:tabLst>
                <a:tab pos="356870" algn="l"/>
              </a:tabLst>
            </a:pPr>
            <a:r>
              <a:rPr sz="1800" dirty="0">
                <a:solidFill>
                  <a:srgbClr val="A42F0F"/>
                </a:solidFill>
                <a:latin typeface="Wingdings 3"/>
                <a:cs typeface="Wingdings 3"/>
              </a:rPr>
              <a:t></a:t>
            </a:r>
            <a:r>
              <a:rPr sz="1800" dirty="0">
                <a:solidFill>
                  <a:srgbClr val="A42F0F"/>
                </a:solidFill>
                <a:latin typeface="Times New Roman"/>
                <a:cs typeface="Times New Roman"/>
              </a:rPr>
              <a:t>	</a:t>
            </a:r>
            <a:r>
              <a:rPr lang="en-AU" sz="1800" spc="-15" dirty="0" smtClean="0">
                <a:solidFill>
                  <a:srgbClr val="404040"/>
                </a:solidFill>
                <a:latin typeface="Century Gothic"/>
                <a:cs typeface="Century Gothic"/>
              </a:rPr>
              <a:t>Dynamic capabilities and virtuous cycles of feedback</a:t>
            </a:r>
            <a:endParaRPr sz="1800" dirty="0">
              <a:latin typeface="Century Gothic"/>
              <a:cs typeface="Century Gothic"/>
            </a:endParaRPr>
          </a:p>
          <a:p>
            <a:pPr marL="756285" marR="5080" indent="-287020">
              <a:lnSpc>
                <a:spcPct val="100000"/>
              </a:lnSpc>
              <a:spcBef>
                <a:spcPts val="1015"/>
              </a:spcBef>
            </a:pPr>
            <a:r>
              <a:rPr sz="1600" spc="0" dirty="0">
                <a:solidFill>
                  <a:srgbClr val="A42F0F"/>
                </a:solidFill>
                <a:latin typeface="Wingdings 3"/>
                <a:cs typeface="Wingdings 3"/>
              </a:rPr>
              <a:t></a:t>
            </a:r>
            <a:r>
              <a:rPr sz="1600" spc="25" dirty="0">
                <a:solidFill>
                  <a:srgbClr val="A42F0F"/>
                </a:solidFill>
                <a:latin typeface="Times New Roman"/>
                <a:cs typeface="Times New Roman"/>
              </a:rPr>
              <a:t> </a:t>
            </a:r>
            <a:r>
              <a:rPr sz="1600" spc="-15" dirty="0">
                <a:solidFill>
                  <a:srgbClr val="404040"/>
                </a:solidFill>
                <a:latin typeface="Century Gothic"/>
                <a:cs typeface="Century Gothic"/>
              </a:rPr>
              <a:t>We</a:t>
            </a:r>
            <a:r>
              <a:rPr sz="1600" spc="0" dirty="0">
                <a:solidFill>
                  <a:srgbClr val="404040"/>
                </a:solidFill>
                <a:latin typeface="Century Gothic"/>
                <a:cs typeface="Century Gothic"/>
              </a:rPr>
              <a:t> </a:t>
            </a:r>
            <a:r>
              <a:rPr sz="1600" spc="10" dirty="0">
                <a:solidFill>
                  <a:srgbClr val="404040"/>
                </a:solidFill>
                <a:latin typeface="Century Gothic"/>
                <a:cs typeface="Century Gothic"/>
              </a:rPr>
              <a:t>will</a:t>
            </a:r>
            <a:r>
              <a:rPr sz="1600" spc="-90" dirty="0">
                <a:solidFill>
                  <a:srgbClr val="404040"/>
                </a:solidFill>
                <a:latin typeface="Century Gothic"/>
                <a:cs typeface="Century Gothic"/>
              </a:rPr>
              <a:t> </a:t>
            </a:r>
            <a:r>
              <a:rPr sz="1600" spc="5" dirty="0">
                <a:solidFill>
                  <a:srgbClr val="404040"/>
                </a:solidFill>
                <a:latin typeface="Century Gothic"/>
                <a:cs typeface="Century Gothic"/>
              </a:rPr>
              <a:t>look</a:t>
            </a:r>
            <a:r>
              <a:rPr sz="1600" spc="-75" dirty="0">
                <a:solidFill>
                  <a:srgbClr val="404040"/>
                </a:solidFill>
                <a:latin typeface="Century Gothic"/>
                <a:cs typeface="Century Gothic"/>
              </a:rPr>
              <a:t> </a:t>
            </a:r>
            <a:r>
              <a:rPr sz="1600" spc="0" dirty="0">
                <a:solidFill>
                  <a:srgbClr val="404040"/>
                </a:solidFill>
                <a:latin typeface="Century Gothic"/>
                <a:cs typeface="Century Gothic"/>
              </a:rPr>
              <a:t>into</a:t>
            </a:r>
            <a:r>
              <a:rPr sz="1600" spc="-30" dirty="0">
                <a:solidFill>
                  <a:srgbClr val="404040"/>
                </a:solidFill>
                <a:latin typeface="Century Gothic"/>
                <a:cs typeface="Century Gothic"/>
              </a:rPr>
              <a:t> </a:t>
            </a:r>
            <a:r>
              <a:rPr sz="1600" spc="0" dirty="0">
                <a:solidFill>
                  <a:srgbClr val="404040"/>
                </a:solidFill>
                <a:latin typeface="Century Gothic"/>
                <a:cs typeface="Century Gothic"/>
              </a:rPr>
              <a:t>how</a:t>
            </a:r>
            <a:r>
              <a:rPr sz="1600" spc="-25" dirty="0">
                <a:solidFill>
                  <a:srgbClr val="404040"/>
                </a:solidFill>
                <a:latin typeface="Century Gothic"/>
                <a:cs typeface="Century Gothic"/>
              </a:rPr>
              <a:t> </a:t>
            </a:r>
            <a:r>
              <a:rPr sz="1600" spc="0" dirty="0">
                <a:solidFill>
                  <a:srgbClr val="404040"/>
                </a:solidFill>
                <a:latin typeface="Century Gothic"/>
                <a:cs typeface="Century Gothic"/>
              </a:rPr>
              <a:t>firms</a:t>
            </a:r>
            <a:r>
              <a:rPr sz="1600" spc="0" dirty="0" smtClean="0">
                <a:solidFill>
                  <a:srgbClr val="404040"/>
                </a:solidFill>
                <a:latin typeface="Century Gothic"/>
                <a:cs typeface="Century Gothic"/>
              </a:rPr>
              <a:t>’</a:t>
            </a:r>
            <a:r>
              <a:rPr lang="en-AU" sz="1600" spc="0" dirty="0" smtClean="0">
                <a:solidFill>
                  <a:srgbClr val="404040"/>
                </a:solidFill>
                <a:latin typeface="Century Gothic"/>
                <a:cs typeface="Century Gothic"/>
              </a:rPr>
              <a:t> renew and reconfigure its resources and capabilities to stay competitive over time.</a:t>
            </a:r>
          </a:p>
          <a:p>
            <a:pPr marL="756285" marR="5080" indent="-287020">
              <a:lnSpc>
                <a:spcPct val="100000"/>
              </a:lnSpc>
              <a:spcBef>
                <a:spcPts val="1015"/>
              </a:spcBef>
            </a:pPr>
            <a:endParaRPr lang="en-AU" sz="1600" dirty="0">
              <a:solidFill>
                <a:srgbClr val="404040"/>
              </a:solidFill>
              <a:latin typeface="Century Gothic"/>
              <a:cs typeface="Century Gothic"/>
            </a:endParaRPr>
          </a:p>
          <a:p>
            <a:pPr marL="756285" marR="5080" indent="-287020">
              <a:lnSpc>
                <a:spcPct val="100000"/>
              </a:lnSpc>
              <a:spcBef>
                <a:spcPts val="1015"/>
              </a:spcBef>
            </a:pPr>
            <a:endParaRPr lang="en-AU" sz="1600" b="1" spc="0" dirty="0" smtClean="0">
              <a:solidFill>
                <a:srgbClr val="404040"/>
              </a:solidFill>
              <a:latin typeface="Century Gothic"/>
              <a:cs typeface="Century Gothic"/>
            </a:endParaRPr>
          </a:p>
          <a:p>
            <a:pPr marL="756285" marR="5080" indent="-287020">
              <a:lnSpc>
                <a:spcPct val="100000"/>
              </a:lnSpc>
              <a:spcBef>
                <a:spcPts val="1015"/>
              </a:spcBef>
            </a:pPr>
            <a:endParaRPr lang="en-AU" sz="1600" dirty="0">
              <a:solidFill>
                <a:srgbClr val="404040"/>
              </a:solidFill>
              <a:latin typeface="Century Gothic"/>
              <a:cs typeface="Century Gothic"/>
            </a:endParaRPr>
          </a:p>
          <a:p>
            <a:pPr marL="756285" marR="5080" indent="-287020">
              <a:lnSpc>
                <a:spcPct val="100000"/>
              </a:lnSpc>
              <a:spcBef>
                <a:spcPts val="1015"/>
              </a:spcBef>
            </a:pPr>
            <a:endParaRPr lang="en-AU" sz="1600" dirty="0" smtClean="0">
              <a:solidFill>
                <a:srgbClr val="404040"/>
              </a:solidFill>
              <a:latin typeface="Century Gothic"/>
              <a:cs typeface="Century Gothic"/>
            </a:endParaRPr>
          </a:p>
          <a:p>
            <a:pPr marL="756285" marR="5080" indent="-287020">
              <a:lnSpc>
                <a:spcPct val="100000"/>
              </a:lnSpc>
              <a:spcBef>
                <a:spcPts val="1015"/>
              </a:spcBef>
            </a:pPr>
            <a:endParaRPr sz="1600" dirty="0">
              <a:latin typeface="Century Gothic"/>
              <a:cs typeface="Century Gothic"/>
            </a:endParaRPr>
          </a:p>
        </p:txBody>
      </p:sp>
    </p:spTree>
    <p:extLst>
      <p:ext uri="{BB962C8B-B14F-4D97-AF65-F5344CB8AC3E}">
        <p14:creationId xmlns:p14="http://schemas.microsoft.com/office/powerpoint/2010/main" val="4807915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528" y="260648"/>
            <a:ext cx="8496944" cy="1143000"/>
          </a:xfrm>
        </p:spPr>
        <p:txBody>
          <a:bodyPr>
            <a:normAutofit/>
          </a:bodyPr>
          <a:lstStyle/>
          <a:p>
            <a:pPr algn="ctr"/>
            <a:r>
              <a:rPr lang="en-AU" dirty="0">
                <a:latin typeface="Worldly Black" pitchFamily="2" charset="0"/>
              </a:rPr>
              <a:t>What is Social Media?</a:t>
            </a:r>
          </a:p>
        </p:txBody>
      </p:sp>
      <p:sp>
        <p:nvSpPr>
          <p:cNvPr id="3" name="Content Placeholder 2"/>
          <p:cNvSpPr>
            <a:spLocks noGrp="1"/>
          </p:cNvSpPr>
          <p:nvPr>
            <p:ph idx="1"/>
          </p:nvPr>
        </p:nvSpPr>
        <p:spPr>
          <a:xfrm>
            <a:off x="709140" y="1613961"/>
            <a:ext cx="8147248" cy="4416152"/>
          </a:xfrm>
        </p:spPr>
        <p:txBody>
          <a:bodyPr>
            <a:normAutofit/>
          </a:bodyPr>
          <a:lstStyle/>
          <a:p>
            <a:pPr marL="446088" indent="-446088"/>
            <a:r>
              <a:rPr lang="en-AU" sz="2400" b="1" dirty="0">
                <a:effectLst>
                  <a:outerShdw blurRad="38100" dist="38100" dir="2700000" algn="tl">
                    <a:srgbClr val="000000">
                      <a:alpha val="43137"/>
                    </a:srgbClr>
                  </a:outerShdw>
                </a:effectLst>
                <a:latin typeface="+mj-lt"/>
                <a:cs typeface="Estrangelo Edessa" panose="020B0604020202020204" charset="0"/>
              </a:rPr>
              <a:t>Social media </a:t>
            </a:r>
            <a:r>
              <a:rPr lang="en-AU" sz="2400" dirty="0">
                <a:latin typeface="+mj-lt"/>
                <a:cs typeface="Estrangelo Edessa" panose="020B0604020202020204" charset="0"/>
              </a:rPr>
              <a:t>is</a:t>
            </a:r>
          </a:p>
          <a:p>
            <a:pPr marL="447675" lvl="1" algn="just"/>
            <a:r>
              <a:rPr lang="en-AU" sz="2000" dirty="0">
                <a:latin typeface="+mj-lt"/>
                <a:cs typeface="Estrangelo Edessa" panose="020B0604020202020204" charset="0"/>
              </a:rPr>
              <a:t>A “group of Internet-based applications that build on the ideological and technological foundations of Web 2.0, and that allow the creation and exchange of user generated content”.</a:t>
            </a:r>
          </a:p>
          <a:p>
            <a:pPr algn="r"/>
            <a:r>
              <a:rPr lang="en-AU" sz="1600" dirty="0">
                <a:latin typeface="+mj-lt"/>
                <a:cs typeface="Estrangelo Edessa" panose="020B0604020202020204" charset="0"/>
              </a:rPr>
              <a:t>Kaplan and </a:t>
            </a:r>
            <a:r>
              <a:rPr lang="en-AU" sz="1600" dirty="0" err="1">
                <a:latin typeface="+mj-lt"/>
                <a:cs typeface="Estrangelo Edessa" panose="020B0604020202020204" charset="0"/>
              </a:rPr>
              <a:t>Haenlein</a:t>
            </a:r>
            <a:r>
              <a:rPr lang="en-AU" sz="1600" dirty="0">
                <a:latin typeface="+mj-lt"/>
                <a:cs typeface="Estrangelo Edessa" panose="020B0604020202020204" charset="0"/>
              </a:rPr>
              <a:t> (2010)</a:t>
            </a:r>
          </a:p>
          <a:p>
            <a:pPr marL="446088" indent="-446088"/>
            <a:r>
              <a:rPr lang="en-AU" sz="2400" b="1" dirty="0" smtClean="0">
                <a:effectLst>
                  <a:outerShdw blurRad="38100" dist="38100" dir="2700000" algn="tl">
                    <a:srgbClr val="000000">
                      <a:alpha val="43137"/>
                    </a:srgbClr>
                  </a:outerShdw>
                </a:effectLst>
                <a:latin typeface="+mj-lt"/>
                <a:cs typeface="Estrangelo Edessa" panose="020B0604020202020204" charset="0"/>
              </a:rPr>
              <a:t>Web </a:t>
            </a:r>
            <a:r>
              <a:rPr lang="en-AU" sz="2400" b="1" dirty="0">
                <a:effectLst>
                  <a:outerShdw blurRad="38100" dist="38100" dir="2700000" algn="tl">
                    <a:srgbClr val="000000">
                      <a:alpha val="43137"/>
                    </a:srgbClr>
                  </a:outerShdw>
                </a:effectLst>
                <a:latin typeface="+mj-lt"/>
                <a:cs typeface="Estrangelo Edessa" panose="020B0604020202020204" charset="0"/>
              </a:rPr>
              <a:t>2.0</a:t>
            </a:r>
            <a:r>
              <a:rPr lang="en-AU" sz="2400" dirty="0">
                <a:latin typeface="+mj-lt"/>
                <a:cs typeface="Estrangelo Edessa" panose="020B0604020202020204" charset="0"/>
              </a:rPr>
              <a:t> is</a:t>
            </a:r>
          </a:p>
          <a:p>
            <a:pPr marL="447675" algn="just"/>
            <a:r>
              <a:rPr lang="en-AU" sz="2000" dirty="0">
                <a:latin typeface="+mj-lt"/>
                <a:cs typeface="Estrangelo Edessa" panose="020B0604020202020204" charset="0"/>
              </a:rPr>
              <a:t>Web 2.0 allows for user interaction and participation by having a user-friendly interface where one can edit and publish the existing information. It utilises social networking tools to further increase the level of viewer participation.</a:t>
            </a:r>
          </a:p>
        </p:txBody>
      </p:sp>
    </p:spTree>
    <p:extLst>
      <p:ext uri="{BB962C8B-B14F-4D97-AF65-F5344CB8AC3E}">
        <p14:creationId xmlns:p14="http://schemas.microsoft.com/office/powerpoint/2010/main" val="20970873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111924"/>
            <a:ext cx="8229600" cy="553998"/>
          </a:xfrm>
        </p:spPr>
        <p:txBody>
          <a:bodyPr/>
          <a:lstStyle/>
          <a:p>
            <a:r>
              <a:rPr lang="en-AU" b="1" dirty="0" smtClean="0"/>
              <a:t>My Definition of Social Media</a:t>
            </a:r>
            <a:endParaRPr lang="en-AU" b="1"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7183" y="805236"/>
            <a:ext cx="5715000" cy="5715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Placeholder 2"/>
          <p:cNvSpPr txBox="1">
            <a:spLocks/>
          </p:cNvSpPr>
          <p:nvPr/>
        </p:nvSpPr>
        <p:spPr bwMode="auto">
          <a:xfrm>
            <a:off x="417081" y="1300831"/>
            <a:ext cx="3106738"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altLang="en-US" sz="2400" dirty="0"/>
              <a:t>Sharing, connecting, Collaborating, co-creating value</a:t>
            </a:r>
          </a:p>
          <a:p>
            <a:r>
              <a:rPr lang="en-AU" altLang="en-US" sz="2400" dirty="0"/>
              <a:t>Two-way communication</a:t>
            </a:r>
          </a:p>
          <a:p>
            <a:r>
              <a:rPr lang="en-AU" altLang="en-US" sz="2400" dirty="0"/>
              <a:t>Ubiquity, flexibility, life-long learning</a:t>
            </a:r>
          </a:p>
          <a:p>
            <a:r>
              <a:rPr lang="en-AU" altLang="en-US" sz="2400" dirty="0"/>
              <a:t>Users generated content </a:t>
            </a:r>
          </a:p>
          <a:p>
            <a:r>
              <a:rPr lang="en-AU" altLang="en-US" sz="2400" dirty="0"/>
              <a:t>Rethink service delivery</a:t>
            </a:r>
          </a:p>
          <a:p>
            <a:r>
              <a:rPr lang="en-AU" altLang="en-US" sz="2400" dirty="0"/>
              <a:t> Gartner Hype Cycle </a:t>
            </a:r>
          </a:p>
        </p:txBody>
      </p:sp>
    </p:spTree>
    <p:extLst>
      <p:ext uri="{BB962C8B-B14F-4D97-AF65-F5344CB8AC3E}">
        <p14:creationId xmlns:p14="http://schemas.microsoft.com/office/powerpoint/2010/main" val="471811579"/>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528" y="260648"/>
            <a:ext cx="8496944" cy="1143000"/>
          </a:xfrm>
        </p:spPr>
        <p:txBody>
          <a:bodyPr>
            <a:normAutofit/>
          </a:bodyPr>
          <a:lstStyle/>
          <a:p>
            <a:pPr algn="ctr"/>
            <a:r>
              <a:rPr lang="en-AU" dirty="0">
                <a:latin typeface="Worldly Black" pitchFamily="2" charset="0"/>
              </a:rPr>
              <a:t>Social Media Analytics (SMA)</a:t>
            </a:r>
          </a:p>
        </p:txBody>
      </p:sp>
      <p:sp>
        <p:nvSpPr>
          <p:cNvPr id="3" name="Content Placeholder 2"/>
          <p:cNvSpPr>
            <a:spLocks noGrp="1"/>
          </p:cNvSpPr>
          <p:nvPr>
            <p:ph idx="1"/>
          </p:nvPr>
        </p:nvSpPr>
        <p:spPr>
          <a:xfrm>
            <a:off x="1059775" y="1675838"/>
            <a:ext cx="9137848" cy="4608512"/>
          </a:xfrm>
          <a:solidFill>
            <a:schemeClr val="bg1"/>
          </a:solidFill>
        </p:spPr>
        <p:txBody>
          <a:bodyPr>
            <a:noAutofit/>
          </a:bodyPr>
          <a:lstStyle/>
          <a:p>
            <a:r>
              <a:rPr lang="en-AU" sz="2400" b="1" dirty="0">
                <a:effectLst>
                  <a:outerShdw blurRad="38100" dist="38100" dir="2700000" algn="tl">
                    <a:srgbClr val="000000">
                      <a:alpha val="43137"/>
                    </a:srgbClr>
                  </a:outerShdw>
                </a:effectLst>
                <a:latin typeface="+mj-lt"/>
                <a:cs typeface="Estrangelo Edessa" panose="020B0604020202020204" charset="0"/>
              </a:rPr>
              <a:t>Social media analytics (SMA) </a:t>
            </a:r>
          </a:p>
          <a:p>
            <a:pPr marL="360363" algn="just"/>
            <a:r>
              <a:rPr lang="en-AU" sz="2000" dirty="0">
                <a:latin typeface="+mj-lt"/>
                <a:cs typeface="Estrangelo Edessa" panose="020B0604020202020204" charset="0"/>
              </a:rPr>
              <a:t>“is concerned with developing and evaluating informatics tools and frameworks to </a:t>
            </a:r>
            <a:r>
              <a:rPr lang="en-AU" sz="2000" b="1" dirty="0">
                <a:effectLst>
                  <a:outerShdw blurRad="38100" dist="38100" dir="2700000" algn="tl">
                    <a:srgbClr val="000000">
                      <a:alpha val="43137"/>
                    </a:srgbClr>
                  </a:outerShdw>
                </a:effectLst>
                <a:latin typeface="+mj-lt"/>
                <a:cs typeface="Estrangelo Edessa" panose="020B0604020202020204" charset="0"/>
              </a:rPr>
              <a:t>collect</a:t>
            </a:r>
            <a:r>
              <a:rPr lang="en-AU" sz="2000" dirty="0">
                <a:latin typeface="+mj-lt"/>
                <a:cs typeface="Estrangelo Edessa" panose="020B0604020202020204" charset="0"/>
              </a:rPr>
              <a:t>, </a:t>
            </a:r>
            <a:r>
              <a:rPr lang="en-AU" sz="2000" b="1" dirty="0">
                <a:effectLst>
                  <a:outerShdw blurRad="38100" dist="38100" dir="2700000" algn="tl">
                    <a:srgbClr val="000000">
                      <a:alpha val="43137"/>
                    </a:srgbClr>
                  </a:outerShdw>
                </a:effectLst>
                <a:latin typeface="+mj-lt"/>
                <a:cs typeface="Estrangelo Edessa" panose="020B0604020202020204" charset="0"/>
              </a:rPr>
              <a:t>monitor</a:t>
            </a:r>
            <a:r>
              <a:rPr lang="en-AU" sz="2000" dirty="0">
                <a:latin typeface="+mj-lt"/>
                <a:cs typeface="Estrangelo Edessa" panose="020B0604020202020204" charset="0"/>
              </a:rPr>
              <a:t>, </a:t>
            </a:r>
            <a:r>
              <a:rPr lang="en-AU" sz="2000" b="1" dirty="0">
                <a:effectLst>
                  <a:outerShdw blurRad="38100" dist="38100" dir="2700000" algn="tl">
                    <a:srgbClr val="000000">
                      <a:alpha val="43137"/>
                    </a:srgbClr>
                  </a:outerShdw>
                </a:effectLst>
                <a:latin typeface="+mj-lt"/>
                <a:cs typeface="Estrangelo Edessa" panose="020B0604020202020204" charset="0"/>
              </a:rPr>
              <a:t>analyse</a:t>
            </a:r>
            <a:r>
              <a:rPr lang="en-AU" sz="2000" dirty="0">
                <a:latin typeface="+mj-lt"/>
                <a:cs typeface="Estrangelo Edessa" panose="020B0604020202020204" charset="0"/>
              </a:rPr>
              <a:t>, </a:t>
            </a:r>
            <a:r>
              <a:rPr lang="en-AU" sz="2000" b="1" dirty="0">
                <a:effectLst>
                  <a:outerShdw blurRad="38100" dist="38100" dir="2700000" algn="tl">
                    <a:srgbClr val="000000">
                      <a:alpha val="43137"/>
                    </a:srgbClr>
                  </a:outerShdw>
                </a:effectLst>
                <a:latin typeface="+mj-lt"/>
                <a:cs typeface="Estrangelo Edessa" panose="020B0604020202020204" charset="0"/>
              </a:rPr>
              <a:t>summarize</a:t>
            </a:r>
            <a:r>
              <a:rPr lang="en-AU" sz="2000" dirty="0">
                <a:latin typeface="+mj-lt"/>
                <a:cs typeface="Estrangelo Edessa" panose="020B0604020202020204" charset="0"/>
              </a:rPr>
              <a:t>, and </a:t>
            </a:r>
            <a:r>
              <a:rPr lang="en-AU" sz="2000" b="1" dirty="0">
                <a:effectLst>
                  <a:outerShdw blurRad="38100" dist="38100" dir="2700000" algn="tl">
                    <a:srgbClr val="000000">
                      <a:alpha val="43137"/>
                    </a:srgbClr>
                  </a:outerShdw>
                </a:effectLst>
                <a:latin typeface="+mj-lt"/>
                <a:cs typeface="Estrangelo Edessa" panose="020B0604020202020204" charset="0"/>
              </a:rPr>
              <a:t>visualize</a:t>
            </a:r>
            <a:r>
              <a:rPr lang="en-AU" sz="2000" dirty="0">
                <a:effectLst>
                  <a:outerShdw blurRad="38100" dist="38100" dir="2700000" algn="tl">
                    <a:srgbClr val="000000">
                      <a:alpha val="43137"/>
                    </a:srgbClr>
                  </a:outerShdw>
                </a:effectLst>
                <a:latin typeface="+mj-lt"/>
                <a:cs typeface="Estrangelo Edessa" panose="020B0604020202020204" charset="0"/>
              </a:rPr>
              <a:t> </a:t>
            </a:r>
            <a:r>
              <a:rPr lang="en-AU" sz="2000" dirty="0">
                <a:latin typeface="+mj-lt"/>
                <a:cs typeface="Estrangelo Edessa" panose="020B0604020202020204" charset="0"/>
              </a:rPr>
              <a:t>social media data … to </a:t>
            </a:r>
            <a:r>
              <a:rPr lang="en-AU" sz="2000" dirty="0" smtClean="0">
                <a:latin typeface="+mj-lt"/>
                <a:cs typeface="Estrangelo Edessa" panose="020B0604020202020204" charset="0"/>
              </a:rPr>
              <a:t>facilitate </a:t>
            </a:r>
            <a:r>
              <a:rPr lang="en-AU" sz="2000" dirty="0">
                <a:latin typeface="+mj-lt"/>
                <a:cs typeface="Estrangelo Edessa" panose="020B0604020202020204" charset="0"/>
              </a:rPr>
              <a:t>conversations and interactions … to extract useful patterns and intelligence…”</a:t>
            </a:r>
          </a:p>
          <a:p>
            <a:pPr algn="r"/>
            <a:r>
              <a:rPr lang="en-AU" sz="1200" dirty="0">
                <a:latin typeface="+mj-lt"/>
                <a:cs typeface="Estrangelo Edessa" panose="020B0604020202020204" charset="0"/>
              </a:rPr>
              <a:t>Fan and Gordon (2014)</a:t>
            </a:r>
          </a:p>
          <a:p>
            <a:pPr marL="360363" algn="just"/>
            <a:r>
              <a:rPr lang="en-AU" sz="2000" dirty="0" smtClean="0">
                <a:latin typeface="+mj-lt"/>
                <a:cs typeface="Estrangelo Edessa" panose="020B0604020202020204" charset="0"/>
              </a:rPr>
              <a:t>“SMA </a:t>
            </a:r>
            <a:r>
              <a:rPr lang="en-AU" sz="2000" dirty="0">
                <a:latin typeface="+mj-lt"/>
                <a:cs typeface="Estrangelo Edessa" panose="020B0604020202020204" charset="0"/>
              </a:rPr>
              <a:t>uses advanced techniques to analyse patterns in social media data to enable </a:t>
            </a:r>
            <a:r>
              <a:rPr lang="en-AU" sz="2000" b="1" dirty="0">
                <a:effectLst>
                  <a:outerShdw blurRad="38100" dist="38100" dir="2700000" algn="tl">
                    <a:srgbClr val="000000">
                      <a:alpha val="43137"/>
                    </a:srgbClr>
                  </a:outerShdw>
                </a:effectLst>
                <a:latin typeface="+mj-lt"/>
                <a:cs typeface="Estrangelo Edessa" panose="020B0604020202020204" charset="0"/>
              </a:rPr>
              <a:t>informed and insightful decision-making</a:t>
            </a:r>
            <a:r>
              <a:rPr lang="en-AU" sz="2000" dirty="0">
                <a:latin typeface="+mj-lt"/>
                <a:cs typeface="Estrangelo Edessa" panose="020B0604020202020204" charset="0"/>
              </a:rPr>
              <a:t>.”</a:t>
            </a:r>
          </a:p>
          <a:p>
            <a:pPr algn="r"/>
            <a:r>
              <a:rPr lang="en-AU" sz="1200" dirty="0" err="1">
                <a:latin typeface="+mj-lt"/>
                <a:cs typeface="Estrangelo Edessa" panose="020B0604020202020204" charset="0"/>
              </a:rPr>
              <a:t>Bekmamedova</a:t>
            </a:r>
            <a:r>
              <a:rPr lang="en-AU" sz="1200" dirty="0">
                <a:latin typeface="+mj-lt"/>
                <a:cs typeface="Estrangelo Edessa" panose="020B0604020202020204" charset="0"/>
              </a:rPr>
              <a:t> and Shanks (2014)</a:t>
            </a:r>
          </a:p>
          <a:p>
            <a:pPr marL="360363" algn="just"/>
            <a:r>
              <a:rPr lang="en-AU" sz="2000" dirty="0" smtClean="0">
                <a:latin typeface="+mj-lt"/>
                <a:cs typeface="Estrangelo Edessa" panose="020B0604020202020204" charset="0"/>
              </a:rPr>
              <a:t>“the </a:t>
            </a:r>
            <a:r>
              <a:rPr lang="en-AU" sz="2000" dirty="0">
                <a:latin typeface="+mj-lt"/>
                <a:cs typeface="Estrangelo Edessa" panose="020B0604020202020204" charset="0"/>
              </a:rPr>
              <a:t>use of analytics capabilities to analyse and interpret vast amounts of </a:t>
            </a:r>
            <a:r>
              <a:rPr lang="en-AU" sz="2000" b="1" dirty="0">
                <a:effectLst>
                  <a:outerShdw blurRad="38100" dist="38100" dir="2700000" algn="tl">
                    <a:srgbClr val="000000">
                      <a:alpha val="43137"/>
                    </a:srgbClr>
                  </a:outerShdw>
                </a:effectLst>
                <a:latin typeface="+mj-lt"/>
                <a:cs typeface="Estrangelo Edessa" panose="020B0604020202020204" charset="0"/>
              </a:rPr>
              <a:t>semi-structured</a:t>
            </a:r>
            <a:r>
              <a:rPr lang="en-AU" sz="2000" dirty="0">
                <a:latin typeface="+mj-lt"/>
                <a:cs typeface="Estrangelo Edessa" panose="020B0604020202020204" charset="0"/>
              </a:rPr>
              <a:t> and </a:t>
            </a:r>
            <a:r>
              <a:rPr lang="en-AU" sz="2000" b="1" dirty="0">
                <a:effectLst>
                  <a:outerShdw blurRad="38100" dist="38100" dir="2700000" algn="tl">
                    <a:srgbClr val="000000">
                      <a:alpha val="43137"/>
                    </a:srgbClr>
                  </a:outerShdw>
                </a:effectLst>
                <a:latin typeface="+mj-lt"/>
                <a:cs typeface="Estrangelo Edessa" panose="020B0604020202020204" charset="0"/>
              </a:rPr>
              <a:t>unstructured</a:t>
            </a:r>
            <a:r>
              <a:rPr lang="en-AU" sz="2000" dirty="0">
                <a:effectLst>
                  <a:outerShdw blurRad="38100" dist="38100" dir="2700000" algn="tl">
                    <a:srgbClr val="000000">
                      <a:alpha val="43137"/>
                    </a:srgbClr>
                  </a:outerShdw>
                </a:effectLst>
                <a:latin typeface="+mj-lt"/>
                <a:cs typeface="Estrangelo Edessa" panose="020B0604020202020204" charset="0"/>
              </a:rPr>
              <a:t> </a:t>
            </a:r>
            <a:r>
              <a:rPr lang="en-AU" sz="2000" dirty="0">
                <a:latin typeface="+mj-lt"/>
                <a:cs typeface="Estrangelo Edessa" panose="020B0604020202020204" charset="0"/>
              </a:rPr>
              <a:t>social media data.”</a:t>
            </a:r>
          </a:p>
          <a:p>
            <a:pPr algn="r"/>
            <a:r>
              <a:rPr lang="en-AU" sz="1200" dirty="0">
                <a:latin typeface="+mj-lt"/>
                <a:cs typeface="Estrangelo Edessa" panose="020B0604020202020204" charset="0"/>
              </a:rPr>
              <a:t>Chen et al. (2012)</a:t>
            </a:r>
          </a:p>
        </p:txBody>
      </p:sp>
    </p:spTree>
    <p:extLst>
      <p:ext uri="{BB962C8B-B14F-4D97-AF65-F5344CB8AC3E}">
        <p14:creationId xmlns:p14="http://schemas.microsoft.com/office/powerpoint/2010/main" val="38723074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107" y="237594"/>
            <a:ext cx="8496944" cy="1143000"/>
          </a:xfrm>
        </p:spPr>
        <p:txBody>
          <a:bodyPr>
            <a:normAutofit/>
          </a:bodyPr>
          <a:lstStyle/>
          <a:p>
            <a:pPr algn="ctr"/>
            <a:r>
              <a:rPr lang="en-AU" sz="2800" dirty="0">
                <a:latin typeface="Worldly Black" pitchFamily="2" charset="0"/>
              </a:rPr>
              <a:t>Distinguishing the fields of SMA, Big Data, and Business Analytics</a:t>
            </a:r>
          </a:p>
        </p:txBody>
      </p:sp>
      <p:grpSp>
        <p:nvGrpSpPr>
          <p:cNvPr id="5" name="Group 4"/>
          <p:cNvGrpSpPr/>
          <p:nvPr/>
        </p:nvGrpSpPr>
        <p:grpSpPr>
          <a:xfrm>
            <a:off x="2711627" y="1987682"/>
            <a:ext cx="5548001" cy="523220"/>
            <a:chOff x="2306602" y="1721235"/>
            <a:chExt cx="5548001" cy="523220"/>
          </a:xfrm>
        </p:grpSpPr>
        <p:sp>
          <p:nvSpPr>
            <p:cNvPr id="6" name="Left-Right Arrow 5"/>
            <p:cNvSpPr/>
            <p:nvPr/>
          </p:nvSpPr>
          <p:spPr>
            <a:xfrm>
              <a:off x="4214037" y="1722476"/>
              <a:ext cx="2630045" cy="510362"/>
            </a:xfrm>
            <a:prstGeom prst="leftRightArrow">
              <a:avLst>
                <a:gd name="adj1" fmla="val 61765"/>
                <a:gd name="adj2" fmla="val 73529"/>
              </a:avLst>
            </a:prstGeom>
            <a:solidFill>
              <a:srgbClr val="F79625"/>
            </a:solidFill>
            <a:ln w="6350" cap="flat" cmpd="sng" algn="ctr">
              <a:solidFill>
                <a:srgbClr val="ED7D31"/>
              </a:solidFill>
              <a:prstDash val="solid"/>
              <a:miter lim="800000"/>
            </a:ln>
            <a:effectLst/>
          </p:spPr>
          <p:txBody>
            <a:bodyPr rtlCol="0" anchor="ctr"/>
            <a:lstStyle/>
            <a:p>
              <a:pPr algn="ctr"/>
              <a:endParaRPr lang="en-AU" kern="0">
                <a:solidFill>
                  <a:prstClr val="black"/>
                </a:solidFill>
                <a:latin typeface="+mj-lt"/>
                <a:cs typeface="Estrangelo Edessa" panose="03080600000000000000" pitchFamily="66" charset="0"/>
              </a:endParaRPr>
            </a:p>
          </p:txBody>
        </p:sp>
        <p:sp>
          <p:nvSpPr>
            <p:cNvPr id="7" name="TextBox 6"/>
            <p:cNvSpPr txBox="1"/>
            <p:nvPr/>
          </p:nvSpPr>
          <p:spPr>
            <a:xfrm>
              <a:off x="6849351" y="1721235"/>
              <a:ext cx="1005252" cy="523220"/>
            </a:xfrm>
            <a:prstGeom prst="rect">
              <a:avLst/>
            </a:prstGeom>
            <a:noFill/>
          </p:spPr>
          <p:txBody>
            <a:bodyPr wrap="square" rtlCol="0">
              <a:spAutoFit/>
            </a:bodyPr>
            <a:lstStyle/>
            <a:p>
              <a:pPr algn="ctr"/>
              <a:r>
                <a:rPr lang="en-AU" sz="2800" b="1" kern="0" dirty="0">
                  <a:solidFill>
                    <a:srgbClr val="068DA4"/>
                  </a:solidFill>
                  <a:latin typeface="+mj-lt"/>
                  <a:cs typeface="Estrangelo Edessa" panose="03080600000000000000" pitchFamily="66" charset="0"/>
                </a:rPr>
                <a:t>SMA</a:t>
              </a:r>
            </a:p>
          </p:txBody>
        </p:sp>
        <p:sp>
          <p:nvSpPr>
            <p:cNvPr id="8" name="TextBox 7"/>
            <p:cNvSpPr txBox="1"/>
            <p:nvPr/>
          </p:nvSpPr>
          <p:spPr>
            <a:xfrm>
              <a:off x="2306602" y="1721235"/>
              <a:ext cx="1996070" cy="523220"/>
            </a:xfrm>
            <a:prstGeom prst="rect">
              <a:avLst/>
            </a:prstGeom>
            <a:noFill/>
          </p:spPr>
          <p:txBody>
            <a:bodyPr wrap="square" rtlCol="0">
              <a:spAutoFit/>
            </a:bodyPr>
            <a:lstStyle/>
            <a:p>
              <a:pPr algn="ctr"/>
              <a:r>
                <a:rPr lang="en-AU" sz="2800" b="1" kern="0" dirty="0">
                  <a:solidFill>
                    <a:srgbClr val="068DA4"/>
                  </a:solidFill>
                  <a:latin typeface="+mj-lt"/>
                  <a:cs typeface="Estrangelo Edessa" panose="03080600000000000000" pitchFamily="66" charset="0"/>
                </a:rPr>
                <a:t>BIG DATA</a:t>
              </a:r>
            </a:p>
          </p:txBody>
        </p:sp>
      </p:grpSp>
      <p:graphicFrame>
        <p:nvGraphicFramePr>
          <p:cNvPr id="9" name="Content Placeholder 4"/>
          <p:cNvGraphicFramePr>
            <a:graphicFrameLocks/>
          </p:cNvGraphicFramePr>
          <p:nvPr>
            <p:extLst/>
          </p:nvPr>
        </p:nvGraphicFramePr>
        <p:xfrm>
          <a:off x="2268424" y="2636912"/>
          <a:ext cx="7632848" cy="1463040"/>
        </p:xfrm>
        <a:graphic>
          <a:graphicData uri="http://schemas.openxmlformats.org/drawingml/2006/table">
            <a:tbl>
              <a:tblPr firstRow="1" bandRow="1"/>
              <a:tblGrid>
                <a:gridCol w="3369312">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3615464">
                  <a:extLst>
                    <a:ext uri="{9D8B030D-6E8A-4147-A177-3AD203B41FA5}">
                      <a16:colId xmlns:a16="http://schemas.microsoft.com/office/drawing/2014/main" val="2000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indent="0" algn="l">
                        <a:buFont typeface="Arial" panose="020B0604020202020204" pitchFamily="34" charset="0"/>
                        <a:buNone/>
                      </a:pPr>
                      <a:r>
                        <a:rPr lang="en-AU" sz="1800" b="0" dirty="0">
                          <a:latin typeface="+mj-lt"/>
                          <a:cs typeface="Estrangelo Edessa" panose="03080600000000000000" pitchFamily="66" charset="0"/>
                        </a:rPr>
                        <a:t>Big Data involves the data storage, management, analysis, and visualization of </a:t>
                      </a:r>
                      <a:r>
                        <a:rPr lang="en-AU" sz="1800" b="1" u="none" dirty="0">
                          <a:effectLst>
                            <a:outerShdw blurRad="38100" dist="38100" dir="2700000" algn="tl">
                              <a:srgbClr val="000000">
                                <a:alpha val="43137"/>
                              </a:srgbClr>
                            </a:outerShdw>
                          </a:effectLst>
                          <a:latin typeface="+mj-lt"/>
                          <a:cs typeface="Estrangelo Edessa" panose="03080600000000000000" pitchFamily="66" charset="0"/>
                        </a:rPr>
                        <a:t>very large and complex data sets</a:t>
                      </a:r>
                      <a:r>
                        <a:rPr lang="en-AU" sz="1800" b="0" dirty="0">
                          <a:latin typeface="+mj-lt"/>
                          <a:cs typeface="Estrangelo Edessa" panose="03080600000000000000" pitchFamily="66" charset="0"/>
                        </a:rPr>
                        <a:t> (Remember: 3Vs!!!)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just"/>
                      <a:endParaRPr lang="en-AU" sz="1800" b="0" dirty="0">
                        <a:latin typeface="+mj-lt"/>
                        <a:cs typeface="Estrangelo Edessa" panose="03080600000000000000" pitchFamily="66"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indent="0" algn="l">
                        <a:buFont typeface="Arial" panose="020B0604020202020204" pitchFamily="34" charset="0"/>
                        <a:buNone/>
                      </a:pPr>
                      <a:r>
                        <a:rPr lang="en-AU" sz="1800" b="0" kern="1200" dirty="0">
                          <a:effectLst/>
                          <a:latin typeface="+mj-lt"/>
                          <a:cs typeface="Estrangelo Edessa" panose="03080600000000000000" pitchFamily="66" charset="0"/>
                        </a:rPr>
                        <a:t>SMA uses this data, but it focuses primarily on the interpretation and use of insights from </a:t>
                      </a:r>
                      <a:r>
                        <a:rPr lang="en-AU" sz="1800" b="1" kern="1200" dirty="0">
                          <a:effectLst>
                            <a:outerShdw blurRad="38100" dist="38100" dir="2700000" algn="tl">
                              <a:srgbClr val="000000">
                                <a:alpha val="43137"/>
                              </a:srgbClr>
                            </a:outerShdw>
                          </a:effectLst>
                          <a:latin typeface="+mj-lt"/>
                          <a:cs typeface="Estrangelo Edessa" panose="03080600000000000000" pitchFamily="66" charset="0"/>
                        </a:rPr>
                        <a:t>social media data </a:t>
                      </a:r>
                      <a:r>
                        <a:rPr lang="en-AU" sz="1800" b="0" kern="1200" dirty="0">
                          <a:effectLst/>
                          <a:latin typeface="+mj-lt"/>
                          <a:cs typeface="Estrangelo Edessa" panose="03080600000000000000" pitchFamily="66" charset="0"/>
                        </a:rPr>
                        <a:t>to achieve organizational benefits.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pSp>
        <p:nvGrpSpPr>
          <p:cNvPr id="10" name="Group 9"/>
          <p:cNvGrpSpPr/>
          <p:nvPr/>
        </p:nvGrpSpPr>
        <p:grpSpPr>
          <a:xfrm>
            <a:off x="1834221" y="4149081"/>
            <a:ext cx="7843179" cy="954107"/>
            <a:chOff x="1429197" y="1702930"/>
            <a:chExt cx="6425407" cy="954107"/>
          </a:xfrm>
        </p:grpSpPr>
        <p:sp>
          <p:nvSpPr>
            <p:cNvPr id="11" name="Left-Right Arrow 10"/>
            <p:cNvSpPr/>
            <p:nvPr/>
          </p:nvSpPr>
          <p:spPr>
            <a:xfrm>
              <a:off x="4214037" y="1722476"/>
              <a:ext cx="2630045" cy="510362"/>
            </a:xfrm>
            <a:prstGeom prst="leftRightArrow">
              <a:avLst>
                <a:gd name="adj1" fmla="val 61765"/>
                <a:gd name="adj2" fmla="val 73529"/>
              </a:avLst>
            </a:prstGeom>
            <a:solidFill>
              <a:srgbClr val="F79625"/>
            </a:solidFill>
            <a:ln w="6350" cap="flat" cmpd="sng" algn="ctr">
              <a:solidFill>
                <a:srgbClr val="ED7D31"/>
              </a:solidFill>
              <a:prstDash val="solid"/>
              <a:miter lim="800000"/>
            </a:ln>
            <a:effectLst/>
          </p:spPr>
          <p:txBody>
            <a:bodyPr rtlCol="0" anchor="ctr"/>
            <a:lstStyle/>
            <a:p>
              <a:pPr algn="ctr"/>
              <a:endParaRPr lang="en-AU" kern="0">
                <a:solidFill>
                  <a:prstClr val="black"/>
                </a:solidFill>
                <a:latin typeface="+mj-lt"/>
                <a:cs typeface="Estrangelo Edessa" panose="03080600000000000000" pitchFamily="66" charset="0"/>
              </a:endParaRPr>
            </a:p>
          </p:txBody>
        </p:sp>
        <p:sp>
          <p:nvSpPr>
            <p:cNvPr id="12" name="TextBox 11"/>
            <p:cNvSpPr txBox="1"/>
            <p:nvPr/>
          </p:nvSpPr>
          <p:spPr>
            <a:xfrm>
              <a:off x="6849352" y="1724978"/>
              <a:ext cx="1005252" cy="523220"/>
            </a:xfrm>
            <a:prstGeom prst="rect">
              <a:avLst/>
            </a:prstGeom>
            <a:noFill/>
          </p:spPr>
          <p:txBody>
            <a:bodyPr wrap="square" rtlCol="0">
              <a:spAutoFit/>
            </a:bodyPr>
            <a:lstStyle/>
            <a:p>
              <a:pPr algn="ctr"/>
              <a:r>
                <a:rPr lang="en-AU" sz="2800" b="1" kern="0" dirty="0">
                  <a:solidFill>
                    <a:srgbClr val="068DA4"/>
                  </a:solidFill>
                  <a:latin typeface="+mj-lt"/>
                  <a:cs typeface="Estrangelo Edessa" panose="03080600000000000000" pitchFamily="66" charset="0"/>
                </a:rPr>
                <a:t>SMA</a:t>
              </a:r>
            </a:p>
          </p:txBody>
        </p:sp>
        <p:sp>
          <p:nvSpPr>
            <p:cNvPr id="13" name="TextBox 12"/>
            <p:cNvSpPr txBox="1"/>
            <p:nvPr/>
          </p:nvSpPr>
          <p:spPr>
            <a:xfrm>
              <a:off x="1429197" y="1702930"/>
              <a:ext cx="2779570" cy="954107"/>
            </a:xfrm>
            <a:prstGeom prst="rect">
              <a:avLst/>
            </a:prstGeom>
            <a:noFill/>
          </p:spPr>
          <p:txBody>
            <a:bodyPr wrap="square" rtlCol="0">
              <a:spAutoFit/>
            </a:bodyPr>
            <a:lstStyle/>
            <a:p>
              <a:pPr algn="ctr"/>
              <a:r>
                <a:rPr lang="en-AU" sz="2800" b="1" kern="0" dirty="0">
                  <a:solidFill>
                    <a:srgbClr val="068DA4"/>
                  </a:solidFill>
                  <a:latin typeface="+mj-lt"/>
                  <a:cs typeface="Estrangelo Edessa" panose="03080600000000000000" pitchFamily="66" charset="0"/>
                </a:rPr>
                <a:t>Business Analytics</a:t>
              </a:r>
            </a:p>
          </p:txBody>
        </p:sp>
      </p:grpSp>
      <p:graphicFrame>
        <p:nvGraphicFramePr>
          <p:cNvPr id="14" name="Content Placeholder 4"/>
          <p:cNvGraphicFramePr>
            <a:graphicFrameLocks/>
          </p:cNvGraphicFramePr>
          <p:nvPr>
            <p:extLst/>
          </p:nvPr>
        </p:nvGraphicFramePr>
        <p:xfrm>
          <a:off x="2257272" y="4797152"/>
          <a:ext cx="7655152" cy="1463040"/>
        </p:xfrm>
        <a:graphic>
          <a:graphicData uri="http://schemas.openxmlformats.org/drawingml/2006/table">
            <a:tbl>
              <a:tblPr firstRow="1" bandRow="1"/>
              <a:tblGrid>
                <a:gridCol w="3406680">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3600400">
                  <a:extLst>
                    <a:ext uri="{9D8B030D-6E8A-4147-A177-3AD203B41FA5}">
                      <a16:colId xmlns:a16="http://schemas.microsoft.com/office/drawing/2014/main" val="20002"/>
                    </a:ext>
                  </a:extLst>
                </a:gridCol>
              </a:tblGrid>
              <a:tr h="136981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indent="0" algn="l">
                        <a:buFont typeface="Arial" panose="020B0604020202020204" pitchFamily="34" charset="0"/>
                        <a:buNone/>
                      </a:pPr>
                      <a:r>
                        <a:rPr lang="en-AU" sz="1800" b="0" dirty="0">
                          <a:latin typeface="+mn-lt"/>
                          <a:cs typeface="Estrangelo Edessa" panose="03080600000000000000" pitchFamily="66" charset="0"/>
                        </a:rPr>
                        <a:t>BA involves the analysis and interpretation of </a:t>
                      </a:r>
                      <a:r>
                        <a:rPr lang="en-AU" sz="1800" b="1" dirty="0">
                          <a:effectLst>
                            <a:outerShdw blurRad="38100" dist="38100" dir="2700000" algn="tl">
                              <a:srgbClr val="000000">
                                <a:alpha val="43137"/>
                              </a:srgbClr>
                            </a:outerShdw>
                          </a:effectLst>
                          <a:latin typeface="+mn-lt"/>
                          <a:cs typeface="Estrangelo Edessa" panose="03080600000000000000" pitchFamily="66" charset="0"/>
                        </a:rPr>
                        <a:t>structured</a:t>
                      </a:r>
                      <a:r>
                        <a:rPr lang="en-AU" sz="1800" b="0" dirty="0">
                          <a:latin typeface="+mn-lt"/>
                          <a:cs typeface="Estrangelo Edessa" panose="03080600000000000000" pitchFamily="66" charset="0"/>
                        </a:rPr>
                        <a:t>, </a:t>
                      </a:r>
                      <a:r>
                        <a:rPr lang="en-AU" sz="1800" b="1" dirty="0">
                          <a:effectLst>
                            <a:outerShdw blurRad="38100" dist="38100" dir="2700000" algn="tl">
                              <a:srgbClr val="000000">
                                <a:alpha val="43137"/>
                              </a:srgbClr>
                            </a:outerShdw>
                          </a:effectLst>
                          <a:latin typeface="+mn-lt"/>
                          <a:cs typeface="Estrangelo Edessa" panose="03080600000000000000" pitchFamily="66" charset="0"/>
                        </a:rPr>
                        <a:t>historical</a:t>
                      </a:r>
                      <a:r>
                        <a:rPr lang="en-AU" sz="1800" b="0" dirty="0">
                          <a:effectLst>
                            <a:outerShdw blurRad="38100" dist="38100" dir="2700000" algn="tl">
                              <a:srgbClr val="000000">
                                <a:alpha val="43137"/>
                              </a:srgbClr>
                            </a:outerShdw>
                          </a:effectLst>
                          <a:latin typeface="+mn-lt"/>
                          <a:cs typeface="Estrangelo Edessa" panose="03080600000000000000" pitchFamily="66" charset="0"/>
                        </a:rPr>
                        <a:t> </a:t>
                      </a:r>
                      <a:r>
                        <a:rPr lang="en-AU" sz="1800" b="0" dirty="0">
                          <a:latin typeface="+mn-lt"/>
                          <a:cs typeface="Estrangelo Edessa" panose="03080600000000000000" pitchFamily="66" charset="0"/>
                        </a:rPr>
                        <a:t>organizational data, to gain insights and achieve organizational benefits.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a:endParaRPr lang="en-AU" sz="1800" b="0" dirty="0">
                        <a:latin typeface="+mn-lt"/>
                        <a:cs typeface="Estrangelo Edessa" panose="03080600000000000000" pitchFamily="66"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indent="0" algn="l">
                        <a:buFont typeface="Arial" panose="020B0604020202020204" pitchFamily="34" charset="0"/>
                        <a:buNone/>
                      </a:pPr>
                      <a:r>
                        <a:rPr lang="en-AU" sz="1800" b="0" kern="1200" dirty="0">
                          <a:effectLst/>
                          <a:latin typeface="+mn-lt"/>
                          <a:cs typeface="Estrangelo Edessa" panose="03080600000000000000" pitchFamily="66" charset="0"/>
                        </a:rPr>
                        <a:t>SMA uses different techniques to analyse and interpret </a:t>
                      </a:r>
                      <a:r>
                        <a:rPr lang="en-AU" sz="1800" b="1" kern="1200" dirty="0">
                          <a:effectLst>
                            <a:outerShdw blurRad="38100" dist="38100" dir="2700000" algn="tl">
                              <a:srgbClr val="000000">
                                <a:alpha val="43137"/>
                              </a:srgbClr>
                            </a:outerShdw>
                          </a:effectLst>
                          <a:latin typeface="+mn-lt"/>
                          <a:cs typeface="Estrangelo Edessa" panose="03080600000000000000" pitchFamily="66" charset="0"/>
                        </a:rPr>
                        <a:t>unstructured</a:t>
                      </a:r>
                      <a:r>
                        <a:rPr lang="en-AU" sz="1800" b="0" kern="1200" dirty="0">
                          <a:effectLst/>
                          <a:latin typeface="+mn-lt"/>
                          <a:cs typeface="Estrangelo Edessa" panose="03080600000000000000" pitchFamily="66" charset="0"/>
                        </a:rPr>
                        <a:t>, </a:t>
                      </a:r>
                      <a:r>
                        <a:rPr lang="en-AU" sz="1800" b="1" kern="1200" dirty="0">
                          <a:effectLst>
                            <a:outerShdw blurRad="38100" dist="38100" dir="2700000" algn="tl">
                              <a:srgbClr val="000000">
                                <a:alpha val="43137"/>
                              </a:srgbClr>
                            </a:outerShdw>
                          </a:effectLst>
                          <a:latin typeface="+mn-lt"/>
                          <a:cs typeface="Estrangelo Edessa" panose="03080600000000000000" pitchFamily="66" charset="0"/>
                        </a:rPr>
                        <a:t>text-based</a:t>
                      </a:r>
                      <a:r>
                        <a:rPr lang="en-AU" sz="1800" b="0" kern="1200" dirty="0">
                          <a:effectLst/>
                          <a:latin typeface="+mn-lt"/>
                          <a:cs typeface="Estrangelo Edessa" panose="03080600000000000000" pitchFamily="66" charset="0"/>
                        </a:rPr>
                        <a:t> social media data to gain insight into </a:t>
                      </a:r>
                      <a:r>
                        <a:rPr lang="en-AU" sz="1800" b="1" kern="1200" dirty="0">
                          <a:effectLst>
                            <a:outerShdw blurRad="38100" dist="38100" dir="2700000" algn="tl">
                              <a:srgbClr val="000000">
                                <a:alpha val="43137"/>
                              </a:srgbClr>
                            </a:outerShdw>
                          </a:effectLst>
                          <a:latin typeface="+mn-lt"/>
                          <a:cs typeface="Estrangelo Edessa" panose="03080600000000000000" pitchFamily="66" charset="0"/>
                        </a:rPr>
                        <a:t>contemporary</a:t>
                      </a:r>
                      <a:r>
                        <a:rPr lang="en-AU" sz="1800" b="0" kern="1200" dirty="0">
                          <a:effectLst/>
                          <a:latin typeface="+mn-lt"/>
                          <a:cs typeface="Estrangelo Edessa" panose="03080600000000000000" pitchFamily="66" charset="0"/>
                        </a:rPr>
                        <a:t>, rather than historical, phenomena.</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83832510"/>
      </p:ext>
    </p:extLst>
  </p:cSld>
  <p:clrMapOvr>
    <a:masterClrMapping/>
  </p:clrMapOvr>
  <p:timing>
    <p:tnLst>
      <p:par>
        <p:cTn id="1" dur="indefinite" restart="never" nodeType="tmRoot"/>
      </p:par>
    </p:tnLst>
  </p:timing>
</p:sld>
</file>

<file path=ppt/theme/theme1.xml><?xml version="1.0" encoding="utf-8"?>
<a:theme xmlns:a="http://schemas.openxmlformats.org/drawingml/2006/main" name="Deakin Theme">
  <a:themeElements>
    <a:clrScheme name="DEAKIN TEAL">
      <a:dk1>
        <a:srgbClr val="373636"/>
      </a:dk1>
      <a:lt1>
        <a:sysClr val="window" lastClr="FFFFFF"/>
      </a:lt1>
      <a:dk2>
        <a:srgbClr val="007D9B"/>
      </a:dk2>
      <a:lt2>
        <a:srgbClr val="FFFFFF"/>
      </a:lt2>
      <a:accent1>
        <a:srgbClr val="007D9B"/>
      </a:accent1>
      <a:accent2>
        <a:srgbClr val="FFD923"/>
      </a:accent2>
      <a:accent3>
        <a:srgbClr val="F76919"/>
      </a:accent3>
      <a:accent4>
        <a:srgbClr val="10A991"/>
      </a:accent4>
      <a:accent5>
        <a:srgbClr val="C74298"/>
      </a:accent5>
      <a:accent6>
        <a:srgbClr val="E1E1E1"/>
      </a:accent6>
      <a:hlink>
        <a:srgbClr val="000000"/>
      </a:hlink>
      <a:folHlink>
        <a:srgbClr val="00000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akin-PowerPoint-template-16x9 - TEAL" id="{2803509A-1F4F-4770-A261-DF8DA71172D2}" vid="{24FBD767-290B-4BD0-9CCF-F547312D8F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2550</TotalTime>
  <Words>8914</Words>
  <Application>Microsoft Office PowerPoint</Application>
  <PresentationFormat>Widescreen</PresentationFormat>
  <Paragraphs>686</Paragraphs>
  <Slides>51</Slides>
  <Notes>50</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51</vt:i4>
      </vt:variant>
    </vt:vector>
  </HeadingPairs>
  <TitlesOfParts>
    <vt:vector size="63" baseType="lpstr">
      <vt:lpstr>Arial</vt:lpstr>
      <vt:lpstr>Calibri</vt:lpstr>
      <vt:lpstr>Calibri Light</vt:lpstr>
      <vt:lpstr>Century Gothic</vt:lpstr>
      <vt:lpstr>Eras Light ITC</vt:lpstr>
      <vt:lpstr>Eras Medium ITC</vt:lpstr>
      <vt:lpstr>Estrangelo Edessa</vt:lpstr>
      <vt:lpstr>Times New Roman</vt:lpstr>
      <vt:lpstr>Wingdings</vt:lpstr>
      <vt:lpstr>Wingdings 3</vt:lpstr>
      <vt:lpstr>Worldly Black</vt:lpstr>
      <vt:lpstr>Deakin Theme</vt:lpstr>
      <vt:lpstr>PowerPoint Presentation</vt:lpstr>
      <vt:lpstr>Assignment 2 Presentations</vt:lpstr>
      <vt:lpstr>MIS782: Value of information</vt:lpstr>
      <vt:lpstr>Week 8</vt:lpstr>
      <vt:lpstr>Accor hospitality</vt:lpstr>
      <vt:lpstr>What is Social Media?</vt:lpstr>
      <vt:lpstr>My Definition of Social Media</vt:lpstr>
      <vt:lpstr>Social Media Analytics (SMA)</vt:lpstr>
      <vt:lpstr>Distinguishing the fields of SMA, Big Data, and Business Analytics</vt:lpstr>
      <vt:lpstr>The need for SMA</vt:lpstr>
      <vt:lpstr>Social Media Analytics and Business Value - Example</vt:lpstr>
      <vt:lpstr>SMA Benefits Framework</vt:lpstr>
      <vt:lpstr>Relationships in the SMA Benefits Framework</vt:lpstr>
      <vt:lpstr>RBV and Dynamic Capabilities:  A brief recap</vt:lpstr>
      <vt:lpstr>a) Awareness Motivation</vt:lpstr>
      <vt:lpstr>b) SMA Resources</vt:lpstr>
      <vt:lpstr>1) IT Assets</vt:lpstr>
      <vt:lpstr>2) SMA Capabilities</vt:lpstr>
      <vt:lpstr>3) Dynamic Capabilities</vt:lpstr>
      <vt:lpstr>c) Awareness Benefits</vt:lpstr>
      <vt:lpstr>The Process of SMA</vt:lpstr>
      <vt:lpstr>a) Capture</vt:lpstr>
      <vt:lpstr>b) Understand</vt:lpstr>
      <vt:lpstr>c) Present</vt:lpstr>
      <vt:lpstr>SMA Techniques</vt:lpstr>
      <vt:lpstr>Sentiment Analysis</vt:lpstr>
      <vt:lpstr>Sentiment Analysis:  Example</vt:lpstr>
      <vt:lpstr>capturing</vt:lpstr>
      <vt:lpstr>capturing</vt:lpstr>
      <vt:lpstr>understanding</vt:lpstr>
      <vt:lpstr>understanding</vt:lpstr>
      <vt:lpstr>understanding</vt:lpstr>
      <vt:lpstr>Visualising</vt:lpstr>
      <vt:lpstr>Topic Modelling</vt:lpstr>
      <vt:lpstr>Own Covid-19 Twitter data research</vt:lpstr>
      <vt:lpstr>Social Network Analysis</vt:lpstr>
      <vt:lpstr>Social Network Analysis Example</vt:lpstr>
      <vt:lpstr>Trend Analysis</vt:lpstr>
      <vt:lpstr>Visual Analytics</vt:lpstr>
      <vt:lpstr>Visual Analytics - Example</vt:lpstr>
      <vt:lpstr>Case I: NBA players’ tweets from Xu et al. (2015)</vt:lpstr>
      <vt:lpstr>Recommended administrative framework</vt:lpstr>
      <vt:lpstr>Case I: Capture</vt:lpstr>
      <vt:lpstr>Case I: Understand</vt:lpstr>
      <vt:lpstr>Case I: Understand</vt:lpstr>
      <vt:lpstr>Case I: Understand</vt:lpstr>
      <vt:lpstr>Case I: Present</vt:lpstr>
      <vt:lpstr>Case II: IBM System U</vt:lpstr>
      <vt:lpstr>IBM System U Demo</vt:lpstr>
      <vt:lpstr>IBM System U and generating business value – an example</vt:lpstr>
      <vt:lpstr>Next Class..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name or heading here</dc:title>
  <dc:creator>barbara.serra@deakin.edu.au</dc:creator>
  <cp:lastModifiedBy>Lubna Alam</cp:lastModifiedBy>
  <cp:revision>76</cp:revision>
  <dcterms:created xsi:type="dcterms:W3CDTF">2017-09-20T01:08:24Z</dcterms:created>
  <dcterms:modified xsi:type="dcterms:W3CDTF">2022-01-11T08:33:13Z</dcterms:modified>
</cp:coreProperties>
</file>